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58" r:id="rId4"/>
    <p:sldId id="259" r:id="rId5"/>
    <p:sldId id="262" r:id="rId6"/>
    <p:sldId id="263" r:id="rId7"/>
    <p:sldId id="264" r:id="rId8"/>
    <p:sldId id="266" r:id="rId9"/>
    <p:sldId id="265" r:id="rId10"/>
    <p:sldId id="267" r:id="rId11"/>
    <p:sldId id="268" r:id="rId12"/>
    <p:sldId id="269" r:id="rId13"/>
    <p:sldId id="270" r:id="rId14"/>
    <p:sldId id="271" r:id="rId15"/>
    <p:sldId id="272" r:id="rId16"/>
    <p:sldId id="274" r:id="rId17"/>
    <p:sldId id="2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D1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21" autoAdjust="0"/>
  </p:normalViewPr>
  <p:slideViewPr>
    <p:cSldViewPr snapToGrid="0" snapToObjects="1">
      <p:cViewPr>
        <p:scale>
          <a:sx n="81" d="100"/>
          <a:sy n="81" d="100"/>
        </p:scale>
        <p:origin x="-13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49220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81522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180505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10708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BCBCA-0ED5-064E-AECA-911E679A4370}"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40030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BCBCA-0ED5-064E-AECA-911E679A4370}"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50922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BCBCA-0ED5-064E-AECA-911E679A4370}" type="datetimeFigureOut">
              <a:rPr lang="en-US" smtClean="0"/>
              <a:t>12/14/16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410377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BCBCA-0ED5-064E-AECA-911E679A4370}" type="datetimeFigureOut">
              <a:rPr lang="en-US" smtClean="0"/>
              <a:t>12/14/16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62863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CBCA-0ED5-064E-AECA-911E679A4370}" type="datetimeFigureOut">
              <a:rPr lang="en-US" smtClean="0"/>
              <a:t>12/14/16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57744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BCA-0ED5-064E-AECA-911E679A4370}"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13028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BCA-0ED5-064E-AECA-911E679A4370}"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759194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BCBCA-0ED5-064E-AECA-911E679A4370}" type="datetimeFigureOut">
              <a:rPr lang="en-US" smtClean="0"/>
              <a:t>12/14/16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E8099-F3C2-F646-9DD4-2B278F2B2250}" type="slidenum">
              <a:rPr lang="en-US" smtClean="0"/>
              <a:t>‹#›</a:t>
            </a:fld>
            <a:endParaRPr lang="en-US"/>
          </a:p>
        </p:txBody>
      </p:sp>
    </p:spTree>
    <p:extLst>
      <p:ext uri="{BB962C8B-B14F-4D97-AF65-F5344CB8AC3E}">
        <p14:creationId xmlns:p14="http://schemas.microsoft.com/office/powerpoint/2010/main" val="20462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hyperlink" Target="mailto:TheLeaseGuru@LeasingREality.com" TargetMode="External"/><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1637565"/>
            <a:ext cx="7772400" cy="1227872"/>
          </a:xfrm>
          <a:prstGeom prst="rect">
            <a:avLst/>
          </a:prstGeom>
        </p:spPr>
        <p:txBody>
          <a:bodyP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F7D10F"/>
                </a:solidFill>
                <a:latin typeface="Bank Gothic"/>
                <a:cs typeface="Bank Gothic"/>
              </a:rPr>
              <a:t>The How &amp; Why Brokers Can Make a Difference in all Phases of </a:t>
            </a:r>
          </a:p>
          <a:p>
            <a:r>
              <a:rPr lang="en-US" sz="4800" dirty="0" smtClean="0">
                <a:solidFill>
                  <a:srgbClr val="F7D10F"/>
                </a:solidFill>
                <a:latin typeface="Bank Gothic"/>
                <a:cs typeface="Bank Gothic"/>
              </a:rPr>
              <a:t>a Lease Negotiation</a:t>
            </a:r>
            <a:endParaRPr lang="en-US" sz="4800" dirty="0">
              <a:solidFill>
                <a:srgbClr val="F7D10F"/>
              </a:solidFill>
              <a:latin typeface="Bank Gothic"/>
              <a:cs typeface="Bank Gothic"/>
            </a:endParaRPr>
          </a:p>
        </p:txBody>
      </p:sp>
      <p:sp>
        <p:nvSpPr>
          <p:cNvPr id="3" name="Subtitle 2"/>
          <p:cNvSpPr txBox="1">
            <a:spLocks/>
          </p:cNvSpPr>
          <p:nvPr/>
        </p:nvSpPr>
        <p:spPr>
          <a:xfrm>
            <a:off x="1371600" y="2886092"/>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Montserrat ExtraLight"/>
                <a:cs typeface="Montserrat ExtraLight"/>
              </a:rPr>
              <a:t>Help on the Way</a:t>
            </a:r>
            <a:endParaRPr lang="en-US" sz="2400" dirty="0">
              <a:solidFill>
                <a:schemeClr val="bg1"/>
              </a:solidFill>
              <a:latin typeface="Montserrat ExtraLight"/>
              <a:cs typeface="Montserrat ExtraLight"/>
            </a:endParaRPr>
          </a:p>
        </p:txBody>
      </p:sp>
      <p:pic>
        <p:nvPicPr>
          <p:cNvPr id="5" name="Picture 4" descr="Leasing_REality_White-Grey-Yellow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475" y="4883769"/>
            <a:ext cx="2745821" cy="1543761"/>
          </a:xfrm>
          <a:prstGeom prst="rect">
            <a:avLst/>
          </a:prstGeom>
        </p:spPr>
      </p:pic>
    </p:spTree>
    <p:extLst>
      <p:ext uri="{BB962C8B-B14F-4D97-AF65-F5344CB8AC3E}">
        <p14:creationId xmlns:p14="http://schemas.microsoft.com/office/powerpoint/2010/main" val="3017539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162320"/>
            <a:ext cx="8229600" cy="3708805"/>
          </a:xfrm>
        </p:spPr>
        <p:txBody>
          <a:bodyPr>
            <a:noAutofit/>
          </a:bodyPr>
          <a:lstStyle/>
          <a:p>
            <a:pPr lvl="0" algn="just">
              <a:buFont typeface="+mj-lt"/>
              <a:buAutoNum type="arabicPeriod" startAt="4"/>
            </a:pPr>
            <a:r>
              <a:rPr lang="en-US" sz="1800" dirty="0">
                <a:latin typeface="Open Sans"/>
                <a:cs typeface="Open Sans"/>
              </a:rPr>
              <a:t>The Broker’s Mantra of “We Can Work it Out</a:t>
            </a:r>
            <a:r>
              <a:rPr lang="en-US" sz="1800" dirty="0" smtClean="0">
                <a:latin typeface="Open Sans"/>
                <a:cs typeface="Open Sans"/>
              </a:rPr>
              <a:t>” (by simultaneously channeling John Lennon and Mahatma Gandhi): </a:t>
            </a:r>
          </a:p>
          <a:p>
            <a:pPr marL="800100" lvl="1" indent="-342900" algn="just">
              <a:buFont typeface="+mj-lt"/>
              <a:buAutoNum type="alphaLcPeriod"/>
            </a:pPr>
            <a:r>
              <a:rPr lang="en-US" sz="1800" dirty="0" smtClean="0">
                <a:latin typeface="Open Sans Light"/>
                <a:cs typeface="Open Sans Light"/>
              </a:rPr>
              <a:t>At </a:t>
            </a:r>
            <a:r>
              <a:rPr lang="en-US" sz="1800" dirty="0">
                <a:latin typeface="Open Sans Light"/>
                <a:cs typeface="Open Sans Light"/>
              </a:rPr>
              <a:t>times, a few rather large egos are on display when sitting in a room or on a conference call negotiating a letter of intent (“LOI”) or lease.</a:t>
            </a:r>
          </a:p>
          <a:p>
            <a:pPr marL="857250" lvl="1" indent="-400050" algn="just">
              <a:buFont typeface="+mj-lt"/>
              <a:buAutoNum type="alphaLcPeriod"/>
            </a:pPr>
            <a:r>
              <a:rPr lang="en-US" sz="1800" dirty="0">
                <a:latin typeface="Open Sans Light"/>
                <a:cs typeface="Open Sans Light"/>
              </a:rPr>
              <a:t>Given that the broker is only paid if the deal is consummated, some brokers have to become the voice of reason in the room.</a:t>
            </a:r>
          </a:p>
          <a:p>
            <a:pPr lvl="2" algn="just"/>
            <a:r>
              <a:rPr lang="en-US" sz="1800" dirty="0">
                <a:latin typeface="Open Sans Light"/>
                <a:cs typeface="Open Sans Light"/>
              </a:rPr>
              <a:t>They must convey the message that “hey, there’s no time for fussing and fighting,” and help navigate resolution on an issue of contention.</a:t>
            </a:r>
          </a:p>
          <a:p>
            <a:pPr algn="just">
              <a:buFont typeface="+mj-lt"/>
              <a:buAutoNum type="arabicPeriod" startAt="4"/>
            </a:pPr>
            <a:endParaRPr lang="en-US" sz="1800" dirty="0" smtClean="0">
              <a:latin typeface="Open Sans Light"/>
              <a:cs typeface="Open Sans Light"/>
            </a:endParaRPr>
          </a:p>
          <a:p>
            <a:pPr algn="just">
              <a:buFont typeface="+mj-lt"/>
              <a:buAutoNum type="arabicPeriod" startAt="4"/>
            </a:pPr>
            <a:endParaRPr lang="en-US" sz="1800" dirty="0">
              <a:latin typeface="Open Sans Light"/>
              <a:cs typeface="Open Sans Light"/>
            </a:endParaRPr>
          </a:p>
          <a:p>
            <a:pPr algn="just">
              <a:buFont typeface="+mj-lt"/>
              <a:buAutoNum type="arabicPeriod" startAt="4"/>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42245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163358"/>
            <a:ext cx="8229600" cy="3708805"/>
          </a:xfrm>
        </p:spPr>
        <p:txBody>
          <a:bodyPr>
            <a:noAutofit/>
          </a:bodyPr>
          <a:lstStyle/>
          <a:p>
            <a:pPr lvl="0" algn="just">
              <a:buFont typeface="+mj-lt"/>
              <a:buAutoNum type="arabicPeriod" startAt="5"/>
            </a:pPr>
            <a:r>
              <a:rPr lang="en-US" sz="1800" dirty="0">
                <a:latin typeface="Open Sans"/>
                <a:cs typeface="Open Sans"/>
              </a:rPr>
              <a:t>Broker as a </a:t>
            </a:r>
            <a:r>
              <a:rPr lang="en-US" sz="1800" dirty="0" smtClean="0">
                <a:latin typeface="Open Sans"/>
                <a:cs typeface="Open Sans"/>
              </a:rPr>
              <a:t>Matchmaker (by channeling </a:t>
            </a:r>
            <a:r>
              <a:rPr lang="en-US" sz="1800" dirty="0" err="1" smtClean="0">
                <a:latin typeface="Open Sans"/>
                <a:cs typeface="Open Sans"/>
              </a:rPr>
              <a:t>Yente</a:t>
            </a:r>
            <a:r>
              <a:rPr lang="en-US" sz="1800" dirty="0" smtClean="0">
                <a:latin typeface="Open Sans"/>
                <a:cs typeface="Open Sans"/>
              </a:rPr>
              <a:t> from Fiddler on the Roof):</a:t>
            </a:r>
            <a:endParaRPr lang="en-US" sz="1800" dirty="0">
              <a:latin typeface="Open Sans"/>
              <a:cs typeface="Open Sans"/>
            </a:endParaRPr>
          </a:p>
          <a:p>
            <a:pPr lvl="1" algn="just">
              <a:buFont typeface="+mj-lt"/>
              <a:buAutoNum type="alphaLcPeriod"/>
            </a:pPr>
            <a:r>
              <a:rPr lang="en-US" sz="1800" dirty="0" smtClean="0">
                <a:latin typeface="Open Sans Light"/>
                <a:cs typeface="Open Sans Light"/>
              </a:rPr>
              <a:t>Part </a:t>
            </a:r>
            <a:r>
              <a:rPr lang="en-US" sz="1800" dirty="0">
                <a:latin typeface="Open Sans Light"/>
                <a:cs typeface="Open Sans Light"/>
              </a:rPr>
              <a:t>of a broker’s role is to take some of the uncertainty out of the leasing </a:t>
            </a:r>
            <a:r>
              <a:rPr lang="en-US" sz="1800" dirty="0" smtClean="0">
                <a:latin typeface="Open Sans Light"/>
                <a:cs typeface="Open Sans Light"/>
              </a:rPr>
              <a:t>“dating” </a:t>
            </a:r>
            <a:r>
              <a:rPr lang="en-US" sz="1800" dirty="0">
                <a:latin typeface="Open Sans Light"/>
                <a:cs typeface="Open Sans Light"/>
              </a:rPr>
              <a:t>process.</a:t>
            </a:r>
          </a:p>
          <a:p>
            <a:pPr lvl="2" algn="just"/>
            <a:r>
              <a:rPr lang="en-US" sz="1800" dirty="0">
                <a:latin typeface="Open Sans Light"/>
                <a:cs typeface="Open Sans Light"/>
              </a:rPr>
              <a:t>Brokers make inquiries about the prospective players on a </a:t>
            </a:r>
            <a:r>
              <a:rPr lang="en-US" sz="1800" dirty="0" smtClean="0">
                <a:latin typeface="Open Sans Light"/>
                <a:cs typeface="Open Sans Light"/>
              </a:rPr>
              <a:t>“date” in regards to their </a:t>
            </a:r>
            <a:r>
              <a:rPr lang="en-US" sz="1800" dirty="0">
                <a:latin typeface="Open Sans Light"/>
                <a:cs typeface="Open Sans Light"/>
              </a:rPr>
              <a:t>character, financial </a:t>
            </a:r>
            <a:r>
              <a:rPr lang="en-US" sz="1800" dirty="0" smtClean="0">
                <a:latin typeface="Open Sans Light"/>
                <a:cs typeface="Open Sans Light"/>
              </a:rPr>
              <a:t>status, </a:t>
            </a:r>
            <a:r>
              <a:rPr lang="en-US" sz="1800" dirty="0">
                <a:latin typeface="Open Sans Light"/>
                <a:cs typeface="Open Sans Light"/>
              </a:rPr>
              <a:t>and reputation in their respective industries (namely, that of landlords and tenants).</a:t>
            </a:r>
          </a:p>
          <a:p>
            <a:pPr marL="736600" lvl="1" indent="-279400" algn="just">
              <a:buFont typeface="+mj-lt"/>
              <a:buAutoNum type="alphaLcPeriod"/>
            </a:pPr>
            <a:r>
              <a:rPr lang="en-US" sz="1800" dirty="0">
                <a:latin typeface="Open Sans Light"/>
                <a:cs typeface="Open Sans Light"/>
              </a:rPr>
              <a:t>Brokers also aid landlords and tenants alike when there is competition for a tenant or a space.  </a:t>
            </a:r>
          </a:p>
          <a:p>
            <a:pPr lvl="2" algn="just"/>
            <a:r>
              <a:rPr lang="en-US" sz="1800" dirty="0">
                <a:latin typeface="Open Sans Light"/>
                <a:cs typeface="Open Sans Light"/>
              </a:rPr>
              <a:t>They help the side they advocate for convince the other that the tenant or space they represent is the one the other party should be </a:t>
            </a:r>
            <a:r>
              <a:rPr lang="en-US" sz="1800" dirty="0" smtClean="0">
                <a:latin typeface="Open Sans Light"/>
                <a:cs typeface="Open Sans Light"/>
              </a:rPr>
              <a:t>“married” </a:t>
            </a:r>
            <a:r>
              <a:rPr lang="en-US" sz="1800" dirty="0">
                <a:latin typeface="Open Sans Light"/>
                <a:cs typeface="Open Sans Light"/>
              </a:rPr>
              <a:t>to for the near future.</a:t>
            </a:r>
          </a:p>
          <a:p>
            <a:pPr algn="just">
              <a:buFont typeface="+mj-lt"/>
              <a:buAutoNum type="arabicPeriod" startAt="5"/>
            </a:pPr>
            <a:endParaRPr lang="en-US" sz="1800" dirty="0" smtClean="0">
              <a:latin typeface="Open Sans Light"/>
              <a:cs typeface="Open Sans Light"/>
            </a:endParaRPr>
          </a:p>
          <a:p>
            <a:pPr algn="just">
              <a:buFont typeface="+mj-lt"/>
              <a:buAutoNum type="arabicPeriod" startAt="5"/>
            </a:pPr>
            <a:endParaRPr lang="en-US" sz="1800" dirty="0">
              <a:latin typeface="Open Sans Light"/>
              <a:cs typeface="Open Sans Light"/>
            </a:endParaRPr>
          </a:p>
          <a:p>
            <a:pPr algn="just">
              <a:buFont typeface="+mj-lt"/>
              <a:buAutoNum type="arabicPeriod" startAt="5"/>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4811724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163358"/>
            <a:ext cx="8229600" cy="3708805"/>
          </a:xfrm>
        </p:spPr>
        <p:txBody>
          <a:bodyPr>
            <a:noAutofit/>
          </a:bodyPr>
          <a:lstStyle/>
          <a:p>
            <a:pPr lvl="0" algn="just">
              <a:buFont typeface="+mj-lt"/>
              <a:buAutoNum type="arabicPeriod" startAt="6"/>
            </a:pPr>
            <a:r>
              <a:rPr lang="en-US" sz="1800" dirty="0">
                <a:latin typeface="Open Sans"/>
                <a:cs typeface="Open Sans"/>
              </a:rPr>
              <a:t>Knowledge is Power</a:t>
            </a:r>
            <a:r>
              <a:rPr lang="en-US" sz="1800" dirty="0" smtClean="0">
                <a:latin typeface="Open Sans"/>
                <a:cs typeface="Open Sans"/>
              </a:rPr>
              <a:t>: </a:t>
            </a:r>
          </a:p>
          <a:p>
            <a:pPr marL="800100" lvl="1" indent="-342900" algn="just">
              <a:buFont typeface="+mj-lt"/>
              <a:buAutoNum type="alphaLcPeriod"/>
            </a:pPr>
            <a:r>
              <a:rPr lang="en-US" sz="1800" dirty="0" smtClean="0">
                <a:latin typeface="Open Sans Light"/>
                <a:cs typeface="Open Sans Light"/>
              </a:rPr>
              <a:t>A </a:t>
            </a:r>
            <a:r>
              <a:rPr lang="en-US" sz="1800" dirty="0">
                <a:latin typeface="Open Sans Light"/>
                <a:cs typeface="Open Sans Light"/>
              </a:rPr>
              <a:t>business’s ability to make informed decisions about their real estate needs is enhanced by the knowledge a </a:t>
            </a:r>
            <a:r>
              <a:rPr lang="en-US" sz="1800" dirty="0" smtClean="0">
                <a:latin typeface="Open Sans Light"/>
                <a:cs typeface="Open Sans Light"/>
              </a:rPr>
              <a:t>sophisticated </a:t>
            </a:r>
            <a:r>
              <a:rPr lang="en-US" sz="1800" dirty="0">
                <a:latin typeface="Open Sans Light"/>
                <a:cs typeface="Open Sans Light"/>
              </a:rPr>
              <a:t>commercial </a:t>
            </a:r>
            <a:r>
              <a:rPr lang="en-US" sz="1800" dirty="0" smtClean="0">
                <a:latin typeface="Open Sans Light"/>
                <a:cs typeface="Open Sans Light"/>
              </a:rPr>
              <a:t>tenant </a:t>
            </a:r>
            <a:r>
              <a:rPr lang="en-US" sz="1800" dirty="0">
                <a:latin typeface="Open Sans Light"/>
                <a:cs typeface="Open Sans Light"/>
              </a:rPr>
              <a:t>representative </a:t>
            </a:r>
            <a:r>
              <a:rPr lang="en-US" sz="1800" dirty="0" smtClean="0">
                <a:latin typeface="Open Sans Light"/>
                <a:cs typeface="Open Sans Light"/>
              </a:rPr>
              <a:t>brings to the table.</a:t>
            </a:r>
            <a:endParaRPr lang="en-US" sz="1800" dirty="0">
              <a:latin typeface="Open Sans Light"/>
              <a:cs typeface="Open Sans Light"/>
            </a:endParaRPr>
          </a:p>
          <a:p>
            <a:pPr lvl="2" algn="just"/>
            <a:r>
              <a:rPr lang="en-US" sz="1800" dirty="0">
                <a:latin typeface="Open Sans Light"/>
                <a:cs typeface="Open Sans Light"/>
              </a:rPr>
              <a:t>A good tenant representative has knowledge about the marketplace; and </a:t>
            </a:r>
          </a:p>
          <a:p>
            <a:pPr lvl="2" algn="just"/>
            <a:r>
              <a:rPr lang="en-US" sz="1800" dirty="0">
                <a:latin typeface="Open Sans Light"/>
                <a:cs typeface="Open Sans Light"/>
              </a:rPr>
              <a:t>K</a:t>
            </a:r>
            <a:r>
              <a:rPr lang="en-US" sz="1800" dirty="0" smtClean="0">
                <a:latin typeface="Open Sans Light"/>
                <a:cs typeface="Open Sans Light"/>
              </a:rPr>
              <a:t>nows </a:t>
            </a:r>
            <a:r>
              <a:rPr lang="en-US" sz="1800" dirty="0">
                <a:latin typeface="Open Sans Light"/>
                <a:cs typeface="Open Sans Light"/>
              </a:rPr>
              <a:t>how to navigate the leasing process and choose among the many attorneys, architects, contractors, designers, furniture </a:t>
            </a:r>
            <a:r>
              <a:rPr lang="en-US" sz="1800" dirty="0" smtClean="0">
                <a:latin typeface="Open Sans Light"/>
                <a:cs typeface="Open Sans Light"/>
              </a:rPr>
              <a:t>providers, </a:t>
            </a:r>
            <a:r>
              <a:rPr lang="en-US" sz="1800" dirty="0">
                <a:latin typeface="Open Sans Light"/>
                <a:cs typeface="Open Sans Light"/>
              </a:rPr>
              <a:t>and other trades a business will need to rely on if </a:t>
            </a:r>
            <a:r>
              <a:rPr lang="en-US" sz="1800" dirty="0" smtClean="0">
                <a:latin typeface="Open Sans Light"/>
                <a:cs typeface="Open Sans Light"/>
              </a:rPr>
              <a:t>relocating.</a:t>
            </a:r>
          </a:p>
          <a:p>
            <a:pPr marL="804863" lvl="2" indent="-354013" algn="just">
              <a:buFont typeface="+mj-lt"/>
              <a:buAutoNum type="alphaLcPeriod" startAt="2"/>
            </a:pPr>
            <a:r>
              <a:rPr lang="en-US" sz="1800" dirty="0" smtClean="0">
                <a:latin typeface="Open Sans Light"/>
                <a:cs typeface="Open Sans Light"/>
              </a:rPr>
              <a:t>The </a:t>
            </a:r>
            <a:r>
              <a:rPr lang="en-US" sz="1800" dirty="0">
                <a:latin typeface="Open Sans Light"/>
                <a:cs typeface="Open Sans Light"/>
              </a:rPr>
              <a:t>greater the knowledge a broker can pass along, the better a client will fair in its lease negotiations and new space.</a:t>
            </a:r>
          </a:p>
          <a:p>
            <a:pPr algn="just">
              <a:buFont typeface="+mj-lt"/>
              <a:buAutoNum type="arabicPeriod" startAt="6"/>
            </a:pPr>
            <a:endParaRPr lang="en-US" sz="1800" dirty="0" smtClean="0">
              <a:latin typeface="Open Sans Light"/>
              <a:cs typeface="Open Sans Light"/>
            </a:endParaRPr>
          </a:p>
          <a:p>
            <a:pPr algn="just">
              <a:buFont typeface="+mj-lt"/>
              <a:buAutoNum type="arabicPeriod" startAt="6"/>
            </a:pPr>
            <a:endParaRPr lang="en-US" sz="1800" dirty="0">
              <a:latin typeface="Open Sans Light"/>
              <a:cs typeface="Open Sans Light"/>
            </a:endParaRPr>
          </a:p>
          <a:p>
            <a:pPr algn="just">
              <a:buFont typeface="+mj-lt"/>
              <a:buAutoNum type="arabicPeriod" startAt="6"/>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4700358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344909" y="1966402"/>
            <a:ext cx="8497295" cy="3963810"/>
          </a:xfrm>
        </p:spPr>
        <p:txBody>
          <a:bodyPr>
            <a:noAutofit/>
          </a:bodyPr>
          <a:lstStyle/>
          <a:p>
            <a:pPr lvl="0" algn="just">
              <a:buFont typeface="+mj-lt"/>
              <a:buAutoNum type="arabicPeriod" startAt="7"/>
            </a:pPr>
            <a:r>
              <a:rPr lang="en-US" sz="1800" dirty="0">
                <a:latin typeface="Open Sans"/>
                <a:cs typeface="Open Sans"/>
              </a:rPr>
              <a:t>What’s So Funny ‘Bout Peace, Love and Tenant </a:t>
            </a:r>
            <a:r>
              <a:rPr lang="en-US" sz="1800" dirty="0" smtClean="0">
                <a:latin typeface="Open Sans"/>
                <a:cs typeface="Open Sans"/>
              </a:rPr>
              <a:t>Retention (with props out to Elvis Costello)?</a:t>
            </a:r>
            <a:r>
              <a:rPr lang="en-US" sz="1800" dirty="0">
                <a:latin typeface="Open Sans"/>
                <a:cs typeface="Open Sans"/>
              </a:rPr>
              <a:t> </a:t>
            </a:r>
            <a:endParaRPr lang="en-US" sz="1800" dirty="0" smtClean="0">
              <a:latin typeface="Open Sans"/>
              <a:cs typeface="Open Sans"/>
            </a:endParaRPr>
          </a:p>
          <a:p>
            <a:pPr marL="800100" lvl="1" indent="-342900" algn="just">
              <a:buFont typeface="+mj-lt"/>
              <a:buAutoNum type="alphaLcPeriod"/>
            </a:pPr>
            <a:r>
              <a:rPr lang="en-US" sz="1800" dirty="0" smtClean="0">
                <a:latin typeface="Open Sans Light"/>
                <a:cs typeface="Open Sans Light"/>
              </a:rPr>
              <a:t>Tenant </a:t>
            </a:r>
            <a:r>
              <a:rPr lang="en-US" sz="1800" dirty="0">
                <a:latin typeface="Open Sans Light"/>
                <a:cs typeface="Open Sans Light"/>
              </a:rPr>
              <a:t>retention takes </a:t>
            </a:r>
            <a:r>
              <a:rPr lang="en-US" sz="1800" dirty="0" smtClean="0">
                <a:latin typeface="Open Sans Light"/>
                <a:cs typeface="Open Sans Light"/>
              </a:rPr>
              <a:t>talent.</a:t>
            </a:r>
            <a:r>
              <a:rPr lang="en-US" sz="1800" dirty="0">
                <a:latin typeface="Open Sans Light"/>
                <a:cs typeface="Open Sans Light"/>
              </a:rPr>
              <a:t> </a:t>
            </a:r>
            <a:r>
              <a:rPr lang="en-US" sz="1800" dirty="0" smtClean="0">
                <a:latin typeface="Open Sans Light"/>
                <a:cs typeface="Open Sans Light"/>
              </a:rPr>
              <a:t>When </a:t>
            </a:r>
            <a:r>
              <a:rPr lang="en-US" sz="1800" dirty="0">
                <a:latin typeface="Open Sans Light"/>
                <a:cs typeface="Open Sans Light"/>
              </a:rPr>
              <a:t>negotiating a potential lease renewal</a:t>
            </a:r>
            <a:r>
              <a:rPr lang="en-US" sz="1800" dirty="0" smtClean="0">
                <a:latin typeface="Open Sans Light"/>
                <a:cs typeface="Open Sans Light"/>
              </a:rPr>
              <a:t>:</a:t>
            </a:r>
          </a:p>
          <a:p>
            <a:pPr marL="1200150" lvl="2" indent="-342900" algn="just"/>
            <a:r>
              <a:rPr lang="en-US" sz="1800" dirty="0" smtClean="0">
                <a:latin typeface="Open Sans Light"/>
                <a:cs typeface="Open Sans Light"/>
              </a:rPr>
              <a:t>A </a:t>
            </a:r>
            <a:r>
              <a:rPr lang="en-US" sz="1800" dirty="0">
                <a:latin typeface="Open Sans Light"/>
                <a:cs typeface="Open Sans Light"/>
              </a:rPr>
              <a:t>savvy commercial representative has the ability to work with a landlord while advocating for its </a:t>
            </a:r>
            <a:r>
              <a:rPr lang="en-US" sz="1800" dirty="0" smtClean="0">
                <a:latin typeface="Open Sans Light"/>
                <a:cs typeface="Open Sans Light"/>
              </a:rPr>
              <a:t>client, and</a:t>
            </a:r>
            <a:r>
              <a:rPr lang="en-US" sz="1800" dirty="0">
                <a:latin typeface="Open Sans Light"/>
                <a:cs typeface="Open Sans Light"/>
              </a:rPr>
              <a:t> </a:t>
            </a:r>
            <a:r>
              <a:rPr lang="en-US" sz="1800" dirty="0" smtClean="0">
                <a:latin typeface="Open Sans Light"/>
                <a:cs typeface="Open Sans Light"/>
              </a:rPr>
              <a:t>can </a:t>
            </a:r>
            <a:r>
              <a:rPr lang="en-US" sz="1800" dirty="0">
                <a:latin typeface="Open Sans Light"/>
                <a:cs typeface="Open Sans Light"/>
              </a:rPr>
              <a:t>convince the landlord (as well as its client</a:t>
            </a:r>
            <a:r>
              <a:rPr lang="en-US" sz="1800" dirty="0" smtClean="0">
                <a:latin typeface="Open Sans Light"/>
                <a:cs typeface="Open Sans Light"/>
              </a:rPr>
              <a:t>) </a:t>
            </a:r>
            <a:r>
              <a:rPr lang="en-US" sz="1800" dirty="0">
                <a:latin typeface="Open Sans Light"/>
                <a:cs typeface="Open Sans Light"/>
              </a:rPr>
              <a:t>-</a:t>
            </a:r>
            <a:r>
              <a:rPr lang="en-US" sz="1800" dirty="0" smtClean="0">
                <a:latin typeface="Open Sans Light"/>
                <a:cs typeface="Open Sans Light"/>
              </a:rPr>
              <a:t> </a:t>
            </a:r>
            <a:r>
              <a:rPr lang="en-US" sz="1800" dirty="0" smtClean="0">
                <a:latin typeface="Open Sans Light"/>
                <a:cs typeface="Open Sans Light"/>
              </a:rPr>
              <a:t>paraphrasing the great George Benson - that </a:t>
            </a:r>
            <a:r>
              <a:rPr lang="en-US" sz="1800" dirty="0">
                <a:latin typeface="Open Sans Light"/>
                <a:cs typeface="Open Sans Light"/>
              </a:rPr>
              <a:t>it should </a:t>
            </a:r>
            <a:r>
              <a:rPr lang="en-US" sz="1800" dirty="0" smtClean="0">
                <a:latin typeface="Open Sans Light"/>
                <a:cs typeface="Open Sans Light"/>
              </a:rPr>
              <a:t>“never </a:t>
            </a:r>
            <a:r>
              <a:rPr lang="en-US" sz="1800" dirty="0">
                <a:latin typeface="Open Sans Light"/>
                <a:cs typeface="Open Sans Light"/>
              </a:rPr>
              <a:t>give up on a good thing</a:t>
            </a:r>
            <a:r>
              <a:rPr lang="en-US" sz="1800" dirty="0" smtClean="0">
                <a:latin typeface="Open Sans Light"/>
                <a:cs typeface="Open Sans Light"/>
              </a:rPr>
              <a:t>.</a:t>
            </a:r>
            <a:r>
              <a:rPr lang="en-US" sz="1800" dirty="0" smtClean="0">
                <a:latin typeface="Open Sans Light"/>
                <a:cs typeface="Open Sans Light"/>
              </a:rPr>
              <a:t>”</a:t>
            </a:r>
          </a:p>
          <a:p>
            <a:pPr marL="800100" lvl="2" indent="-346075" algn="just">
              <a:buFont typeface="+mj-lt"/>
              <a:buAutoNum type="alphaLcPeriod" startAt="2"/>
            </a:pPr>
            <a:r>
              <a:rPr lang="en-US" sz="1800" dirty="0">
                <a:latin typeface="Open Sans Light"/>
                <a:cs typeface="Open Sans Light"/>
              </a:rPr>
              <a:t>If the space works for the tenant, but for it needing a bit of </a:t>
            </a:r>
            <a:r>
              <a:rPr lang="en-US" sz="1800" dirty="0" smtClean="0">
                <a:latin typeface="Open Sans Light"/>
                <a:cs typeface="Open Sans Light"/>
              </a:rPr>
              <a:t>TLC in </a:t>
            </a:r>
            <a:r>
              <a:rPr lang="en-US" sz="1800" dirty="0">
                <a:latin typeface="Open Sans Light"/>
                <a:cs typeface="Open Sans Light"/>
              </a:rPr>
              <a:t>the form of cosmetic improvements and/or space efficiency </a:t>
            </a:r>
            <a:r>
              <a:rPr lang="en-US" sz="1800" dirty="0" smtClean="0">
                <a:latin typeface="Open Sans Light"/>
                <a:cs typeface="Open Sans Light"/>
              </a:rPr>
              <a:t>reconfiguration - </a:t>
            </a:r>
            <a:r>
              <a:rPr lang="en-US" sz="1800" dirty="0">
                <a:latin typeface="Open Sans Light"/>
                <a:cs typeface="Open Sans Light"/>
              </a:rPr>
              <a:t>then the tenant’s broker can be the conduit for keeping the current “marriage” between the landlord and tenant alive and full of spark.</a:t>
            </a:r>
          </a:p>
          <a:p>
            <a:pPr marL="1200150" lvl="2" indent="-342900" algn="just"/>
            <a:endParaRPr lang="en-US" sz="1800" dirty="0">
              <a:latin typeface="Open Sans Light"/>
              <a:cs typeface="Open Sans Light"/>
            </a:endParaRPr>
          </a:p>
          <a:p>
            <a:pPr algn="just">
              <a:buFont typeface="+mj-lt"/>
              <a:buAutoNum type="arabicPeriod" startAt="6"/>
            </a:pPr>
            <a:endParaRPr lang="en-US" sz="1800" dirty="0" smtClean="0">
              <a:latin typeface="Open Sans Light"/>
              <a:cs typeface="Open Sans Light"/>
            </a:endParaRPr>
          </a:p>
          <a:p>
            <a:pPr algn="just">
              <a:buFont typeface="+mj-lt"/>
              <a:buAutoNum type="arabicPeriod" startAt="6"/>
            </a:pPr>
            <a:endParaRPr lang="en-US" sz="1800" dirty="0">
              <a:latin typeface="Open Sans Light"/>
              <a:cs typeface="Open Sans Light"/>
            </a:endParaRPr>
          </a:p>
          <a:p>
            <a:pPr algn="just">
              <a:buFont typeface="+mj-lt"/>
              <a:buAutoNum type="arabicPeriod" startAt="6"/>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41989766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036358"/>
            <a:ext cx="8229600" cy="3708805"/>
          </a:xfrm>
        </p:spPr>
        <p:txBody>
          <a:bodyPr>
            <a:noAutofit/>
          </a:bodyPr>
          <a:lstStyle/>
          <a:p>
            <a:pPr marL="0" lvl="0" indent="0" algn="just">
              <a:buNone/>
            </a:pPr>
            <a:r>
              <a:rPr lang="en-US" sz="1500" dirty="0" smtClean="0">
                <a:latin typeface="Open Sans"/>
                <a:cs typeface="Open Sans"/>
              </a:rPr>
              <a:t>8 &amp; 9. Creating </a:t>
            </a:r>
            <a:r>
              <a:rPr lang="en-US" sz="1500" dirty="0">
                <a:latin typeface="Open Sans"/>
                <a:cs typeface="Open Sans"/>
              </a:rPr>
              <a:t>Competition Between </a:t>
            </a:r>
            <a:r>
              <a:rPr lang="en-US" sz="1500" dirty="0" smtClean="0">
                <a:latin typeface="Open Sans"/>
                <a:cs typeface="Open Sans"/>
              </a:rPr>
              <a:t>Landlords &amp; Respect </a:t>
            </a:r>
            <a:r>
              <a:rPr lang="en-US" sz="1500" dirty="0">
                <a:latin typeface="Open Sans"/>
                <a:cs typeface="Open Sans"/>
              </a:rPr>
              <a:t>and Credibility for the Tenant</a:t>
            </a:r>
            <a:r>
              <a:rPr lang="en-US" sz="1500" dirty="0" smtClean="0">
                <a:latin typeface="Open Sans"/>
                <a:cs typeface="Open Sans"/>
              </a:rPr>
              <a:t>:</a:t>
            </a:r>
          </a:p>
          <a:p>
            <a:pPr marL="973138" lvl="2" indent="-280988" algn="just">
              <a:buFont typeface="+mj-lt"/>
              <a:buAutoNum type="alphaLcPeriod"/>
            </a:pPr>
            <a:r>
              <a:rPr lang="en-US" sz="1500" dirty="0" smtClean="0">
                <a:latin typeface="Open Sans Light"/>
                <a:cs typeface="Open Sans Light"/>
              </a:rPr>
              <a:t>Without </a:t>
            </a:r>
            <a:r>
              <a:rPr lang="en-US" sz="1500" dirty="0">
                <a:latin typeface="Open Sans Light"/>
                <a:cs typeface="Open Sans Light"/>
              </a:rPr>
              <a:t>a broker advocating for its </a:t>
            </a:r>
            <a:r>
              <a:rPr lang="en-US" sz="1500" dirty="0" smtClean="0">
                <a:latin typeface="Open Sans Light"/>
                <a:cs typeface="Open Sans Light"/>
              </a:rPr>
              <a:t>position, </a:t>
            </a:r>
            <a:r>
              <a:rPr lang="en-US" sz="1500" dirty="0">
                <a:latin typeface="Open Sans Light"/>
                <a:cs typeface="Open Sans Light"/>
              </a:rPr>
              <a:t>a</a:t>
            </a:r>
            <a:r>
              <a:rPr lang="en-US" sz="1500" dirty="0" smtClean="0">
                <a:latin typeface="Open Sans Light"/>
                <a:cs typeface="Open Sans Light"/>
              </a:rPr>
              <a:t> </a:t>
            </a:r>
            <a:r>
              <a:rPr lang="en-US" sz="1500" dirty="0">
                <a:latin typeface="Open Sans Light"/>
                <a:cs typeface="Open Sans Light"/>
              </a:rPr>
              <a:t>tenant will not </a:t>
            </a:r>
            <a:r>
              <a:rPr lang="en-US" sz="1500" dirty="0" smtClean="0">
                <a:latin typeface="Open Sans Light"/>
                <a:cs typeface="Open Sans Light"/>
              </a:rPr>
              <a:t>receive </a:t>
            </a:r>
            <a:r>
              <a:rPr lang="en-US" sz="1500" dirty="0" smtClean="0">
                <a:latin typeface="Open Sans Light"/>
                <a:cs typeface="Open Sans Light"/>
              </a:rPr>
              <a:t>- </a:t>
            </a:r>
            <a:r>
              <a:rPr lang="en-US" sz="1500" dirty="0" smtClean="0">
                <a:latin typeface="Open Sans Light"/>
                <a:cs typeface="Open Sans Light"/>
              </a:rPr>
              <a:t>as Aretha Franklin sings </a:t>
            </a:r>
            <a:r>
              <a:rPr lang="en-US" sz="1500" dirty="0" smtClean="0">
                <a:latin typeface="Open Sans Light"/>
                <a:cs typeface="Open Sans Light"/>
              </a:rPr>
              <a:t>- </a:t>
            </a:r>
            <a:r>
              <a:rPr lang="en-US" sz="1500" dirty="0" smtClean="0">
                <a:latin typeface="Open Sans Light"/>
                <a:cs typeface="Open Sans Light"/>
              </a:rPr>
              <a:t>the R-E-S-P-E-C-T </a:t>
            </a:r>
            <a:r>
              <a:rPr lang="en-US" sz="1500" dirty="0">
                <a:latin typeface="Open Sans Light"/>
                <a:cs typeface="Open Sans Light"/>
              </a:rPr>
              <a:t>it rightfully deserves from a </a:t>
            </a:r>
            <a:r>
              <a:rPr lang="en-US" sz="1500" dirty="0" smtClean="0">
                <a:latin typeface="Open Sans Light"/>
                <a:cs typeface="Open Sans Light"/>
              </a:rPr>
              <a:t>landlord, and  consequently the concessions granted by </a:t>
            </a:r>
            <a:r>
              <a:rPr lang="en-US" sz="1500" dirty="0">
                <a:latin typeface="Open Sans Light"/>
                <a:cs typeface="Open Sans Light"/>
              </a:rPr>
              <a:t>a landlord </a:t>
            </a:r>
            <a:r>
              <a:rPr lang="en-US" sz="1500" dirty="0" smtClean="0">
                <a:latin typeface="Open Sans Light"/>
                <a:cs typeface="Open Sans Light"/>
              </a:rPr>
              <a:t>will in all likelihood be significantly less.</a:t>
            </a:r>
            <a:endParaRPr lang="en-US" sz="1500" dirty="0">
              <a:latin typeface="Open Sans Light"/>
              <a:cs typeface="Open Sans Light"/>
            </a:endParaRPr>
          </a:p>
          <a:p>
            <a:pPr marL="973138" lvl="2" indent="-280988" algn="just">
              <a:buFont typeface="+mj-lt"/>
              <a:buAutoNum type="alphaLcPeriod"/>
            </a:pPr>
            <a:r>
              <a:rPr lang="en-US" sz="1500" dirty="0" smtClean="0">
                <a:latin typeface="Open Sans Light"/>
                <a:cs typeface="Open Sans Light"/>
              </a:rPr>
              <a:t>Pursue </a:t>
            </a:r>
            <a:r>
              <a:rPr lang="en-US" sz="1500" dirty="0">
                <a:latin typeface="Open Sans Light"/>
                <a:cs typeface="Open Sans Light"/>
              </a:rPr>
              <a:t>parallel paths</a:t>
            </a:r>
            <a:r>
              <a:rPr lang="en-US" sz="1500" dirty="0" smtClean="0">
                <a:latin typeface="Open Sans Light"/>
                <a:cs typeface="Open Sans Light"/>
              </a:rPr>
              <a:t>:</a:t>
            </a:r>
          </a:p>
          <a:p>
            <a:pPr marL="1430338" lvl="3" indent="-280988" algn="just">
              <a:buFont typeface="Arial"/>
              <a:buChar char="•"/>
            </a:pPr>
            <a:r>
              <a:rPr lang="en-US" sz="1500" dirty="0" smtClean="0">
                <a:latin typeface="Open Sans Light"/>
                <a:cs typeface="Open Sans Light"/>
              </a:rPr>
              <a:t>Brokers </a:t>
            </a:r>
            <a:r>
              <a:rPr lang="en-US" sz="1500" dirty="0">
                <a:latin typeface="Open Sans Light"/>
                <a:cs typeface="Open Sans Light"/>
              </a:rPr>
              <a:t>can create negotiating leverage for its </a:t>
            </a:r>
            <a:r>
              <a:rPr lang="en-US" sz="1500" dirty="0" smtClean="0">
                <a:latin typeface="Open Sans Light"/>
                <a:cs typeface="Open Sans Light"/>
              </a:rPr>
              <a:t>client, and</a:t>
            </a:r>
            <a:r>
              <a:rPr lang="en-US" sz="1500" dirty="0">
                <a:latin typeface="Open Sans Light"/>
                <a:cs typeface="Open Sans Light"/>
              </a:rPr>
              <a:t> </a:t>
            </a:r>
            <a:r>
              <a:rPr lang="en-US" sz="1500" dirty="0" smtClean="0">
                <a:latin typeface="Open Sans Light"/>
                <a:cs typeface="Open Sans Light"/>
              </a:rPr>
              <a:t>allow </a:t>
            </a:r>
            <a:r>
              <a:rPr lang="en-US" sz="1500" dirty="0">
                <a:latin typeface="Open Sans Light"/>
                <a:cs typeface="Open Sans Light"/>
              </a:rPr>
              <a:t>a landlord potentially on the verge of losing its tenant to retain that tenant on a long-term deal by</a:t>
            </a:r>
            <a:r>
              <a:rPr lang="en-US" sz="1500" dirty="0" smtClean="0">
                <a:latin typeface="Open Sans Light"/>
                <a:cs typeface="Open Sans Light"/>
              </a:rPr>
              <a:t>:</a:t>
            </a:r>
          </a:p>
          <a:p>
            <a:pPr marL="1887538" lvl="4" indent="-280988" algn="just">
              <a:buFont typeface="Arial"/>
              <a:buChar char="•"/>
            </a:pPr>
            <a:r>
              <a:rPr lang="en-US" sz="1500" dirty="0" smtClean="0">
                <a:latin typeface="Open Sans Light"/>
                <a:cs typeface="Open Sans Light"/>
              </a:rPr>
              <a:t>Providing </a:t>
            </a:r>
            <a:r>
              <a:rPr lang="en-US" sz="1500" dirty="0">
                <a:latin typeface="Open Sans Light"/>
                <a:cs typeface="Open Sans Light"/>
              </a:rPr>
              <a:t>market data to that landlord as to what other landlords in the sub-market </a:t>
            </a:r>
            <a:r>
              <a:rPr lang="en-US" sz="1500" dirty="0" smtClean="0">
                <a:latin typeface="Open Sans Light"/>
                <a:cs typeface="Open Sans Light"/>
              </a:rPr>
              <a:t>are </a:t>
            </a:r>
            <a:r>
              <a:rPr lang="en-US" sz="1500" dirty="0">
                <a:latin typeface="Open Sans Light"/>
                <a:cs typeface="Open Sans Light"/>
              </a:rPr>
              <a:t>willing to give to </a:t>
            </a:r>
            <a:r>
              <a:rPr lang="en-US" sz="1500" dirty="0" smtClean="0">
                <a:latin typeface="Open Sans Light"/>
                <a:cs typeface="Open Sans Light"/>
              </a:rPr>
              <a:t>their </a:t>
            </a:r>
            <a:r>
              <a:rPr lang="en-US" sz="1500" dirty="0">
                <a:latin typeface="Open Sans Light"/>
                <a:cs typeface="Open Sans Light"/>
              </a:rPr>
              <a:t>client if it became a free agent; </a:t>
            </a:r>
            <a:r>
              <a:rPr lang="en-US" sz="1500" dirty="0" smtClean="0">
                <a:latin typeface="Open Sans Light"/>
                <a:cs typeface="Open Sans Light"/>
              </a:rPr>
              <a:t>and </a:t>
            </a:r>
          </a:p>
          <a:p>
            <a:pPr marL="1887538" lvl="4" indent="-280988" algn="just">
              <a:buFont typeface="Arial"/>
              <a:buChar char="•"/>
            </a:pPr>
            <a:r>
              <a:rPr lang="en-US" sz="1500" dirty="0">
                <a:latin typeface="Open Sans Light"/>
                <a:cs typeface="Open Sans Light"/>
              </a:rPr>
              <a:t>S</a:t>
            </a:r>
            <a:r>
              <a:rPr lang="en-US" sz="1500" dirty="0" smtClean="0">
                <a:latin typeface="Open Sans Light"/>
                <a:cs typeface="Open Sans Light"/>
              </a:rPr>
              <a:t>ecuring </a:t>
            </a:r>
            <a:r>
              <a:rPr lang="en-US" sz="1500" dirty="0">
                <a:latin typeface="Open Sans Light"/>
                <a:cs typeface="Open Sans Light"/>
              </a:rPr>
              <a:t>the tenant more suitable and nicer space in the same building with the landlord providing a new turnkey build-out at no cost, and </a:t>
            </a:r>
            <a:r>
              <a:rPr lang="en-US" sz="1500" dirty="0" smtClean="0">
                <a:latin typeface="Open Sans Light"/>
                <a:cs typeface="Open Sans Light"/>
              </a:rPr>
              <a:t>- </a:t>
            </a:r>
            <a:r>
              <a:rPr lang="en-US" sz="1500" dirty="0">
                <a:latin typeface="Open Sans Light"/>
                <a:cs typeface="Open Sans Light"/>
              </a:rPr>
              <a:t>although at a hometown discount - sizeable free rent.</a:t>
            </a:r>
          </a:p>
          <a:p>
            <a:pPr algn="just">
              <a:buFont typeface="+mj-lt"/>
              <a:buAutoNum type="arabicPeriod" startAt="6"/>
            </a:pPr>
            <a:endParaRPr lang="en-US" sz="1800" dirty="0" smtClean="0">
              <a:latin typeface="Open Sans Light"/>
              <a:cs typeface="Open Sans Light"/>
            </a:endParaRPr>
          </a:p>
          <a:p>
            <a:pPr algn="just">
              <a:buFont typeface="+mj-lt"/>
              <a:buAutoNum type="arabicPeriod" startAt="6"/>
            </a:pPr>
            <a:endParaRPr lang="en-US" sz="1800" dirty="0">
              <a:latin typeface="Open Sans Light"/>
              <a:cs typeface="Open Sans Light"/>
            </a:endParaRPr>
          </a:p>
          <a:p>
            <a:pPr algn="just">
              <a:buFont typeface="+mj-lt"/>
              <a:buAutoNum type="arabicPeriod" startAt="6"/>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1827675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1795134"/>
            <a:ext cx="8229600" cy="3708805"/>
          </a:xfrm>
        </p:spPr>
        <p:txBody>
          <a:bodyPr>
            <a:noAutofit/>
          </a:bodyPr>
          <a:lstStyle/>
          <a:p>
            <a:pPr lvl="0" algn="just">
              <a:buFont typeface="+mj-lt"/>
              <a:buAutoNum type="arabicPeriod" startAt="10"/>
            </a:pPr>
            <a:r>
              <a:rPr lang="en-US" sz="1700" dirty="0">
                <a:latin typeface="Open Sans"/>
                <a:cs typeface="Open Sans"/>
              </a:rPr>
              <a:t>Don’t Get “Brokered” by a Landlord’s Broker</a:t>
            </a:r>
            <a:r>
              <a:rPr lang="en-US" sz="1700" dirty="0" smtClean="0">
                <a:latin typeface="Open Sans"/>
                <a:cs typeface="Open Sans"/>
              </a:rPr>
              <a:t>: </a:t>
            </a:r>
          </a:p>
          <a:p>
            <a:pPr marL="800100" lvl="1" indent="-342900" algn="just">
              <a:buFont typeface="+mj-lt"/>
              <a:buAutoNum type="alphaLcPeriod"/>
            </a:pPr>
            <a:r>
              <a:rPr lang="en-US" sz="1700" dirty="0" smtClean="0">
                <a:latin typeface="Open Sans Light"/>
                <a:cs typeface="Open Sans Light"/>
              </a:rPr>
              <a:t>Landlords </a:t>
            </a:r>
            <a:r>
              <a:rPr lang="en-US" sz="1700" dirty="0">
                <a:latin typeface="Open Sans Light"/>
                <a:cs typeface="Open Sans Light"/>
              </a:rPr>
              <a:t>and their listing </a:t>
            </a:r>
            <a:r>
              <a:rPr lang="en-US" sz="1700" dirty="0" smtClean="0">
                <a:latin typeface="Open Sans Light"/>
                <a:cs typeface="Open Sans Light"/>
              </a:rPr>
              <a:t>agents </a:t>
            </a:r>
            <a:r>
              <a:rPr lang="en-US" sz="1700" dirty="0">
                <a:latin typeface="Open Sans Light"/>
                <a:cs typeface="Open Sans Light"/>
              </a:rPr>
              <a:t>have far more experience negotiating a letter of intent (“LOI”) than a tenant</a:t>
            </a:r>
            <a:r>
              <a:rPr lang="en-US" sz="1700" dirty="0" smtClean="0">
                <a:latin typeface="Open Sans Light"/>
                <a:cs typeface="Open Sans Light"/>
              </a:rPr>
              <a:t>.</a:t>
            </a:r>
          </a:p>
          <a:p>
            <a:pPr marL="1314450" lvl="3" indent="0" algn="just">
              <a:buNone/>
            </a:pPr>
            <a:r>
              <a:rPr lang="en-US" sz="1700" b="1" dirty="0" smtClean="0">
                <a:latin typeface="Open Sans Light"/>
                <a:cs typeface="Open Sans Light"/>
              </a:rPr>
              <a:t>Q</a:t>
            </a:r>
            <a:r>
              <a:rPr lang="en-US" sz="1700" b="1" dirty="0" smtClean="0">
                <a:latin typeface="Open Sans Light"/>
                <a:cs typeface="Open Sans Light"/>
              </a:rPr>
              <a:t>: </a:t>
            </a:r>
            <a:r>
              <a:rPr lang="en-US" sz="1700" dirty="0" smtClean="0">
                <a:latin typeface="Open Sans Light"/>
                <a:cs typeface="Open Sans Light"/>
              </a:rPr>
              <a:t>Who </a:t>
            </a:r>
            <a:r>
              <a:rPr lang="en-US" sz="1700" dirty="0" smtClean="0">
                <a:latin typeface="Open Sans Light"/>
                <a:cs typeface="Open Sans Light"/>
              </a:rPr>
              <a:t>has the upper hand if a tenant is not represented by a broker</a:t>
            </a:r>
            <a:r>
              <a:rPr lang="en-US" sz="1700" dirty="0" smtClean="0">
                <a:latin typeface="Open Sans Light"/>
                <a:cs typeface="Open Sans Light"/>
              </a:rPr>
              <a:t>? </a:t>
            </a:r>
          </a:p>
          <a:p>
            <a:pPr marL="1314450" lvl="3" indent="0" algn="just">
              <a:buNone/>
            </a:pPr>
            <a:r>
              <a:rPr lang="en-US" sz="1700" b="1" dirty="0" smtClean="0">
                <a:latin typeface="Open Sans Light"/>
                <a:cs typeface="Open Sans Light"/>
              </a:rPr>
              <a:t>A:  </a:t>
            </a:r>
            <a:r>
              <a:rPr lang="en-US" sz="1700" dirty="0" smtClean="0">
                <a:latin typeface="Open Sans Light"/>
                <a:cs typeface="Open Sans Light"/>
              </a:rPr>
              <a:t>Bingo</a:t>
            </a:r>
            <a:r>
              <a:rPr lang="en-US" sz="1700" dirty="0" smtClean="0">
                <a:latin typeface="Open Sans Light"/>
                <a:cs typeface="Open Sans Light"/>
              </a:rPr>
              <a:t>, yes the landlord!</a:t>
            </a:r>
            <a:endParaRPr lang="en-US" sz="1700" dirty="0">
              <a:latin typeface="Open Sans Light"/>
              <a:cs typeface="Open Sans Light"/>
            </a:endParaRPr>
          </a:p>
          <a:p>
            <a:pPr marL="804863" lvl="1" indent="-347663" algn="just">
              <a:buFont typeface="+mj-lt"/>
              <a:buAutoNum type="alphaLcPeriod"/>
            </a:pPr>
            <a:r>
              <a:rPr lang="en-US" sz="1700" dirty="0">
                <a:latin typeface="Open Sans Light"/>
                <a:cs typeface="Open Sans Light"/>
              </a:rPr>
              <a:t>Since you are going to get “brokered” in some way, shape or form, having a tenant’s broker looking out for your interests as your advocate is essential</a:t>
            </a:r>
            <a:r>
              <a:rPr lang="en-US" sz="1700" dirty="0" smtClean="0">
                <a:latin typeface="Open Sans Light"/>
                <a:cs typeface="Open Sans Light"/>
              </a:rPr>
              <a:t>.</a:t>
            </a:r>
          </a:p>
          <a:p>
            <a:pPr marL="857250" lvl="1" indent="-400050" algn="just">
              <a:buFont typeface="+mj-lt"/>
              <a:buAutoNum type="alphaLcPeriod"/>
            </a:pPr>
            <a:endParaRPr lang="en-US" sz="1700" dirty="0">
              <a:latin typeface="Open Sans Light"/>
              <a:cs typeface="Open Sans Light"/>
            </a:endParaRPr>
          </a:p>
          <a:p>
            <a:pPr lvl="0" algn="just">
              <a:buFont typeface="+mj-lt"/>
              <a:buAutoNum type="arabicPeriod" startAt="11"/>
            </a:pPr>
            <a:r>
              <a:rPr lang="en-US" sz="1700" dirty="0">
                <a:latin typeface="Open Sans"/>
                <a:cs typeface="Open Sans"/>
              </a:rPr>
              <a:t>Brokers Help to Manage the Leasing Process from Beginning to End</a:t>
            </a:r>
            <a:r>
              <a:rPr lang="en-US" sz="1700" dirty="0" smtClean="0">
                <a:latin typeface="Open Sans"/>
                <a:cs typeface="Open Sans"/>
              </a:rPr>
              <a:t>: </a:t>
            </a:r>
          </a:p>
          <a:p>
            <a:pPr marL="457200" lvl="1" indent="0" algn="just">
              <a:buNone/>
            </a:pPr>
            <a:r>
              <a:rPr lang="en-US" sz="1700" dirty="0" smtClean="0">
                <a:latin typeface="Open Sans Light"/>
                <a:cs typeface="Open Sans Light"/>
              </a:rPr>
              <a:t>A </a:t>
            </a:r>
            <a:r>
              <a:rPr lang="en-US" sz="1700" dirty="0">
                <a:latin typeface="Open Sans Light"/>
                <a:cs typeface="Open Sans Light"/>
              </a:rPr>
              <a:t>broker essentially saves your company significant money through</a:t>
            </a:r>
            <a:r>
              <a:rPr lang="en-US" sz="1700" dirty="0" smtClean="0">
                <a:latin typeface="Open Sans Light"/>
                <a:cs typeface="Open Sans Light"/>
              </a:rPr>
              <a:t>: </a:t>
            </a:r>
          </a:p>
          <a:p>
            <a:pPr lvl="2" algn="just"/>
            <a:r>
              <a:rPr lang="en-US" sz="1700" dirty="0" smtClean="0">
                <a:latin typeface="Open Sans Light"/>
                <a:cs typeface="Open Sans Light"/>
              </a:rPr>
              <a:t>Valuable </a:t>
            </a:r>
            <a:r>
              <a:rPr lang="en-US" sz="1700" dirty="0">
                <a:latin typeface="Open Sans Light"/>
                <a:cs typeface="Open Sans Light"/>
              </a:rPr>
              <a:t>time not being </a:t>
            </a:r>
            <a:r>
              <a:rPr lang="en-US" sz="1700" dirty="0" smtClean="0">
                <a:latin typeface="Open Sans Light"/>
                <a:cs typeface="Open Sans Light"/>
              </a:rPr>
              <a:t>wasted</a:t>
            </a:r>
            <a:r>
              <a:rPr lang="en-US" sz="1700" dirty="0">
                <a:latin typeface="Open Sans Light"/>
                <a:cs typeface="Open Sans Light"/>
              </a:rPr>
              <a:t> </a:t>
            </a:r>
            <a:r>
              <a:rPr lang="en-US" sz="1700" dirty="0" smtClean="0">
                <a:latin typeface="Open Sans Light"/>
                <a:cs typeface="Open Sans Light"/>
              </a:rPr>
              <a:t>and salaries </a:t>
            </a:r>
            <a:r>
              <a:rPr lang="en-US" sz="1700" dirty="0">
                <a:latin typeface="Open Sans Light"/>
                <a:cs typeface="Open Sans Light"/>
              </a:rPr>
              <a:t>not being spent on staff whose primary responsibility would otherwise be managing the leasing process.</a:t>
            </a:r>
          </a:p>
          <a:p>
            <a:pPr marL="857250" lvl="1" indent="-400050" algn="just">
              <a:buFont typeface="+mj-lt"/>
              <a:buAutoNum type="alphaLcPeriod"/>
            </a:pPr>
            <a:endParaRPr lang="en-US" sz="1800" dirty="0">
              <a:latin typeface="Open Sans Light"/>
              <a:cs typeface="Open Sans Light"/>
            </a:endParaRPr>
          </a:p>
          <a:p>
            <a:pPr algn="just">
              <a:buFont typeface="+mj-lt"/>
              <a:buAutoNum type="arabicPeriod" startAt="6"/>
            </a:pPr>
            <a:endParaRPr lang="en-US" sz="1800" dirty="0" smtClean="0">
              <a:latin typeface="Open Sans Light"/>
              <a:cs typeface="Open Sans Light"/>
            </a:endParaRPr>
          </a:p>
          <a:p>
            <a:pPr algn="just">
              <a:buFont typeface="+mj-lt"/>
              <a:buAutoNum type="arabicPeriod" startAt="6"/>
            </a:pPr>
            <a:endParaRPr lang="en-US" sz="1800" dirty="0">
              <a:latin typeface="Open Sans Light"/>
              <a:cs typeface="Open Sans Light"/>
            </a:endParaRPr>
          </a:p>
          <a:p>
            <a:pPr algn="just">
              <a:buFont typeface="+mj-lt"/>
              <a:buAutoNum type="arabicPeriod" startAt="6"/>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6168243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036358"/>
            <a:ext cx="8229600" cy="3708805"/>
          </a:xfrm>
        </p:spPr>
        <p:txBody>
          <a:bodyPr>
            <a:noAutofit/>
          </a:bodyPr>
          <a:lstStyle/>
          <a:p>
            <a:pPr lvl="0" algn="just">
              <a:buFont typeface="+mj-lt"/>
              <a:buAutoNum type="arabicPeriod" startAt="12"/>
            </a:pPr>
            <a:r>
              <a:rPr lang="en-US" sz="1800" dirty="0">
                <a:latin typeface="Open Sans"/>
                <a:cs typeface="Open Sans"/>
              </a:rPr>
              <a:t>Broker’s Ability to Help Restructure Lease Obligations</a:t>
            </a:r>
            <a:r>
              <a:rPr lang="en-US" sz="1800" dirty="0" smtClean="0">
                <a:latin typeface="Open Sans"/>
                <a:cs typeface="Open Sans"/>
              </a:rPr>
              <a:t>: </a:t>
            </a:r>
          </a:p>
          <a:p>
            <a:pPr marL="457200" lvl="1" indent="0" algn="just">
              <a:buNone/>
            </a:pPr>
            <a:r>
              <a:rPr lang="en-US" sz="1800" dirty="0" smtClean="0">
                <a:latin typeface="Open Sans Light"/>
                <a:cs typeface="Open Sans Light"/>
              </a:rPr>
              <a:t>A </a:t>
            </a:r>
            <a:r>
              <a:rPr lang="en-US" sz="1800" dirty="0">
                <a:latin typeface="Open Sans Light"/>
                <a:cs typeface="Open Sans Light"/>
              </a:rPr>
              <a:t>broker can be a tenant’s </a:t>
            </a:r>
            <a:r>
              <a:rPr lang="en-US" sz="1800" dirty="0" smtClean="0">
                <a:latin typeface="Open Sans Light"/>
                <a:cs typeface="Open Sans Light"/>
              </a:rPr>
              <a:t>“agent </a:t>
            </a:r>
            <a:r>
              <a:rPr lang="en-US" sz="1800" dirty="0">
                <a:latin typeface="Open Sans Light"/>
                <a:cs typeface="Open Sans Light"/>
              </a:rPr>
              <a:t>of </a:t>
            </a:r>
            <a:r>
              <a:rPr lang="en-US" sz="1800" dirty="0" smtClean="0">
                <a:latin typeface="Open Sans Light"/>
                <a:cs typeface="Open Sans Light"/>
              </a:rPr>
              <a:t>change” by conveying </a:t>
            </a:r>
            <a:r>
              <a:rPr lang="en-US" sz="1800" dirty="0">
                <a:latin typeface="Open Sans Light"/>
                <a:cs typeface="Open Sans Light"/>
              </a:rPr>
              <a:t>to its landlord the message that unless it works with its tenant in an effort to help it weather the storm, the landlord will soon be in a position of vacancy turnover, loss of </a:t>
            </a:r>
            <a:r>
              <a:rPr lang="en-US" sz="1800" dirty="0" smtClean="0">
                <a:latin typeface="Open Sans Light"/>
                <a:cs typeface="Open Sans Light"/>
              </a:rPr>
              <a:t>revenue, </a:t>
            </a:r>
            <a:r>
              <a:rPr lang="en-US" sz="1800" dirty="0">
                <a:latin typeface="Open Sans Light"/>
                <a:cs typeface="Open Sans Light"/>
              </a:rPr>
              <a:t>and faced with such costs as paying for a full brokerage commission, tenant improvement build-out allowance and having to grant free rent concessions.</a:t>
            </a:r>
          </a:p>
          <a:p>
            <a:pPr algn="just">
              <a:buFont typeface="+mj-lt"/>
              <a:buAutoNum type="arabicPeriod" startAt="12"/>
            </a:pPr>
            <a:endParaRPr lang="en-US" sz="1800" dirty="0">
              <a:latin typeface="Open Sans Light"/>
              <a:cs typeface="Open Sans Light"/>
            </a:endParaRPr>
          </a:p>
          <a:p>
            <a:pPr lvl="0" algn="just">
              <a:buFont typeface="+mj-lt"/>
              <a:buAutoNum type="arabicPeriod" startAt="12"/>
            </a:pPr>
            <a:r>
              <a:rPr lang="en-US" sz="1800" dirty="0">
                <a:latin typeface="Open Sans"/>
                <a:cs typeface="Open Sans"/>
              </a:rPr>
              <a:t>Brokers Promote Tolerance, Awareness and Acceptance:</a:t>
            </a:r>
          </a:p>
          <a:p>
            <a:pPr marL="457200" lvl="1" indent="0" algn="just">
              <a:buNone/>
            </a:pPr>
            <a:r>
              <a:rPr lang="en-US" sz="1800" dirty="0">
                <a:latin typeface="Open Sans Light"/>
                <a:cs typeface="Open Sans Light"/>
              </a:rPr>
              <a:t>Brokers promote tolerance, awareness and acceptance for a tenant’s business needs, as well as for those who are underprivileged and who have special needs in their community.</a:t>
            </a:r>
          </a:p>
          <a:p>
            <a:pPr algn="just">
              <a:buFont typeface="+mj-lt"/>
              <a:buAutoNum type="arabicPeriod" startAt="6"/>
            </a:pPr>
            <a:endParaRPr lang="en-US" sz="1800" dirty="0" smtClean="0">
              <a:latin typeface="Open Sans Light"/>
              <a:cs typeface="Open Sans Light"/>
            </a:endParaRPr>
          </a:p>
          <a:p>
            <a:pPr algn="just">
              <a:buFont typeface="+mj-lt"/>
              <a:buAutoNum type="arabicPeriod" startAt="6"/>
            </a:pPr>
            <a:endParaRPr lang="en-US" sz="1800" dirty="0">
              <a:latin typeface="Open Sans Light"/>
              <a:cs typeface="Open Sans Light"/>
            </a:endParaRPr>
          </a:p>
          <a:p>
            <a:pPr algn="just">
              <a:buFont typeface="+mj-lt"/>
              <a:buAutoNum type="arabicPeriod" startAt="6"/>
            </a:pPr>
            <a:endParaRPr lang="en-US" sz="18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40693161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709" y="1528407"/>
            <a:ext cx="2351109" cy="129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38074" y="1174423"/>
            <a:ext cx="5722646" cy="42941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rgbClr val="FFFFFF"/>
                </a:solidFill>
                <a:latin typeface="Open Sans Light"/>
                <a:cs typeface="Open Sans Light"/>
              </a:rPr>
              <a:t>All </a:t>
            </a:r>
            <a:r>
              <a:rPr lang="en-US" sz="1100" dirty="0">
                <a:solidFill>
                  <a:srgbClr val="FFFFFF"/>
                </a:solidFill>
                <a:latin typeface="Open Sans Light"/>
                <a:cs typeface="Open Sans Light"/>
              </a:rPr>
              <a:t>Rights </a:t>
            </a:r>
            <a:r>
              <a:rPr lang="en-US" sz="1100" dirty="0" smtClean="0">
                <a:solidFill>
                  <a:srgbClr val="FFFFFF"/>
                </a:solidFill>
                <a:latin typeface="Open Sans Light"/>
                <a:cs typeface="Open Sans Light"/>
              </a:rPr>
              <a:t>Reserved. </a:t>
            </a:r>
            <a:r>
              <a:rPr lang="de-DE" sz="1100" dirty="0" smtClean="0">
                <a:solidFill>
                  <a:srgbClr val="FFFFFF"/>
                </a:solidFill>
                <a:latin typeface="Open Sans Light"/>
                <a:cs typeface="Open Sans Light"/>
              </a:rPr>
              <a:t>© 2016 Leasing Reality LLC</a:t>
            </a:r>
            <a:endParaRPr lang="en-US" sz="1100" dirty="0">
              <a:solidFill>
                <a:srgbClr val="FFFFFF"/>
              </a:solidFill>
              <a:latin typeface="Open Sans Light"/>
              <a:cs typeface="Open Sans Light"/>
            </a:endParaRPr>
          </a:p>
          <a:p>
            <a:pPr algn="just"/>
            <a:r>
              <a:rPr lang="en-US" sz="1100" dirty="0">
                <a:solidFill>
                  <a:srgbClr val="FFFFFF"/>
                </a:solidFill>
                <a:latin typeface="Open Sans Light"/>
                <a:cs typeface="Open Sans Light"/>
              </a:rPr>
              <a:t> </a:t>
            </a:r>
          </a:p>
          <a:p>
            <a:pPr algn="just"/>
            <a:r>
              <a:rPr lang="en-US" sz="1100" dirty="0">
                <a:solidFill>
                  <a:srgbClr val="FFFFFF"/>
                </a:solidFill>
                <a:latin typeface="Open Sans Light"/>
                <a:cs typeface="Open Sans Light"/>
              </a:rPr>
              <a:t>Abrams </a:t>
            </a:r>
            <a:r>
              <a:rPr lang="en-US" sz="1100" dirty="0" err="1">
                <a:solidFill>
                  <a:srgbClr val="FFFFFF"/>
                </a:solidFill>
                <a:latin typeface="Open Sans Light"/>
                <a:cs typeface="Open Sans Light"/>
              </a:rPr>
              <a:t>Garfinkel</a:t>
            </a:r>
            <a:r>
              <a:rPr lang="en-US" sz="1100" dirty="0">
                <a:solidFill>
                  <a:srgbClr val="FFFFFF"/>
                </a:solidFill>
                <a:latin typeface="Open Sans Light"/>
                <a:cs typeface="Open Sans Light"/>
              </a:rPr>
              <a:t> Margolis Bergson, LLP (“AGMB”) and Leasing </a:t>
            </a:r>
            <a:r>
              <a:rPr lang="en-US" sz="1100" dirty="0" err="1">
                <a:solidFill>
                  <a:srgbClr val="FFFFFF"/>
                </a:solidFill>
                <a:latin typeface="Open Sans Light"/>
                <a:cs typeface="Open Sans Light"/>
              </a:rPr>
              <a:t>REality</a:t>
            </a:r>
            <a:r>
              <a:rPr lang="en-US" sz="1100" dirty="0">
                <a:solidFill>
                  <a:srgbClr val="FFFFFF"/>
                </a:solidFill>
                <a:latin typeface="Open Sans Light"/>
                <a:cs typeface="Open Sans Light"/>
              </a:rPr>
              <a:t> LLC, its owners, members, directors, employees, agents, affiliates, advisors, successors and assigns (including, without limitation, Larry H. </a:t>
            </a:r>
            <a:r>
              <a:rPr lang="en-US" sz="1100" dirty="0" smtClean="0">
                <a:solidFill>
                  <a:srgbClr val="FFFFFF"/>
                </a:solidFill>
                <a:latin typeface="Open Sans Light"/>
                <a:cs typeface="Open Sans Light"/>
              </a:rPr>
              <a:t>Haber), shall </a:t>
            </a:r>
            <a:r>
              <a:rPr lang="en-US" sz="1100" dirty="0">
                <a:solidFill>
                  <a:srgbClr val="FFFFFF"/>
                </a:solidFill>
                <a:latin typeface="Open Sans Light"/>
                <a:cs typeface="Open Sans Light"/>
              </a:rPr>
              <a:t>not be responsible for any errors or delays in the content of any video presentation, document or any information that is contained on our website(s) or for any actions taken in reliance thereon.</a:t>
            </a:r>
          </a:p>
          <a:p>
            <a:pPr algn="just"/>
            <a:r>
              <a:rPr lang="en-US" sz="1100" dirty="0">
                <a:solidFill>
                  <a:srgbClr val="FFFFFF"/>
                </a:solidFill>
                <a:latin typeface="Open Sans Light"/>
                <a:cs typeface="Open Sans Light"/>
              </a:rPr>
              <a:t> </a:t>
            </a:r>
          </a:p>
          <a:p>
            <a:pPr algn="just"/>
            <a:r>
              <a:rPr lang="en-US" sz="1100" dirty="0">
                <a:solidFill>
                  <a:srgbClr val="FFFFFF"/>
                </a:solidFill>
                <a:latin typeface="Open Sans Light"/>
                <a:cs typeface="Open Sans Light"/>
              </a:rPr>
              <a:t>Attorney Advertising: The content of this presentation and/or document is intended for informational purposes only. It is not intended to solicit business or to provide legal advice. Laws differ by jurisdiction, and the information within this presentation and/or document may not apply to every reader. You should not take, or refrain from taking, any legal action based upon the information contained in this presentation and/or document without first seeking professional counsel. Your use of the materials presented does not create an attorney-client relationship between you and Abrams </a:t>
            </a:r>
            <a:r>
              <a:rPr lang="en-US" sz="1100" dirty="0" err="1">
                <a:solidFill>
                  <a:srgbClr val="FFFFFF"/>
                </a:solidFill>
                <a:latin typeface="Open Sans Light"/>
                <a:cs typeface="Open Sans Light"/>
              </a:rPr>
              <a:t>Garfinkel</a:t>
            </a:r>
            <a:r>
              <a:rPr lang="en-US" sz="1100" dirty="0">
                <a:solidFill>
                  <a:srgbClr val="FFFFFF"/>
                </a:solidFill>
                <a:latin typeface="Open Sans Light"/>
                <a:cs typeface="Open Sans Light"/>
              </a:rPr>
              <a:t> Margolis Bergson, LLP, Larry H. </a:t>
            </a:r>
            <a:r>
              <a:rPr lang="en-US" sz="1100" dirty="0" smtClean="0">
                <a:solidFill>
                  <a:srgbClr val="FFFFFF"/>
                </a:solidFill>
                <a:latin typeface="Open Sans Light"/>
                <a:cs typeface="Open Sans Light"/>
              </a:rPr>
              <a:t>Haber</a:t>
            </a:r>
            <a:r>
              <a:rPr lang="en-US" sz="1100" dirty="0">
                <a:solidFill>
                  <a:srgbClr val="FFFFFF"/>
                </a:solidFill>
                <a:latin typeface="Open Sans Light"/>
                <a:cs typeface="Open Sans Light"/>
              </a:rPr>
              <a:t> </a:t>
            </a:r>
            <a:r>
              <a:rPr lang="en-US" sz="1100" dirty="0" smtClean="0">
                <a:solidFill>
                  <a:srgbClr val="FFFFFF"/>
                </a:solidFill>
                <a:latin typeface="Open Sans Light"/>
                <a:cs typeface="Open Sans Light"/>
              </a:rPr>
              <a:t>and</a:t>
            </a:r>
            <a:r>
              <a:rPr lang="en-US" sz="1100" dirty="0">
                <a:solidFill>
                  <a:srgbClr val="FFFFFF"/>
                </a:solidFill>
                <a:latin typeface="Open Sans Light"/>
                <a:cs typeface="Open Sans Light"/>
              </a:rPr>
              <a:t>/or any entity either of the foregoing are related to. Prior Results Do Not Guarantee Future Success</a:t>
            </a:r>
            <a:r>
              <a:rPr lang="en-US" sz="1100" dirty="0" smtClean="0">
                <a:solidFill>
                  <a:srgbClr val="FFFFFF"/>
                </a:solidFill>
                <a:latin typeface="Open Sans Light"/>
                <a:cs typeface="Open Sans Light"/>
              </a:rPr>
              <a:t>!</a:t>
            </a:r>
          </a:p>
          <a:p>
            <a:pPr algn="just"/>
            <a:endParaRPr lang="en-US" sz="1100" dirty="0">
              <a:solidFill>
                <a:srgbClr val="FFFFFF"/>
              </a:solidFill>
              <a:latin typeface="Open Sans Light"/>
              <a:cs typeface="Open Sans Light"/>
            </a:endParaRPr>
          </a:p>
          <a:p>
            <a:pPr algn="just"/>
            <a:r>
              <a:rPr lang="en-US" sz="1100" dirty="0" smtClean="0">
                <a:solidFill>
                  <a:srgbClr val="FFFFFF"/>
                </a:solidFill>
                <a:latin typeface="Open Sans Light"/>
                <a:cs typeface="Open Sans Light"/>
              </a:rPr>
              <a:t>All trade names, trademarks, service marks, logos and trade styles on this site and in the content of any video presentation, document or other information contained therein are owned by Leasing </a:t>
            </a:r>
            <a:r>
              <a:rPr lang="en-US" sz="1100" dirty="0" err="1" smtClean="0">
                <a:solidFill>
                  <a:srgbClr val="FFFFFF"/>
                </a:solidFill>
                <a:latin typeface="Open Sans Light"/>
                <a:cs typeface="Open Sans Light"/>
              </a:rPr>
              <a:t>REality</a:t>
            </a:r>
            <a:r>
              <a:rPr lang="en-US" sz="1100" dirty="0" smtClean="0">
                <a:solidFill>
                  <a:srgbClr val="FFFFFF"/>
                </a:solidFill>
                <a:latin typeface="Open Sans Light"/>
                <a:cs typeface="Open Sans Light"/>
              </a:rPr>
              <a:t> LLC and/or AGMB and/or their respective clients, sponsors, advertisers and/or designated charitable beneficiaries. Proper use is limited to use in connection with the products and services of the mark owner and no other use is permitted without the owner’s prior written permission.  </a:t>
            </a:r>
            <a:endParaRPr lang="en-US" sz="1100" dirty="0">
              <a:solidFill>
                <a:srgbClr val="FFFFFF"/>
              </a:solidFill>
              <a:latin typeface="Open Sans Light"/>
              <a:cs typeface="Open Sans Light"/>
            </a:endParaRPr>
          </a:p>
        </p:txBody>
      </p:sp>
      <p:pic>
        <p:nvPicPr>
          <p:cNvPr id="2" name="Picture 1" descr="AGMB Logo_B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376" y="5198600"/>
            <a:ext cx="2509401" cy="867705"/>
          </a:xfrm>
          <a:prstGeom prst="rect">
            <a:avLst/>
          </a:prstGeom>
        </p:spPr>
      </p:pic>
      <p:sp>
        <p:nvSpPr>
          <p:cNvPr id="7" name="TextBox 6"/>
          <p:cNvSpPr txBox="1"/>
          <p:nvPr/>
        </p:nvSpPr>
        <p:spPr>
          <a:xfrm>
            <a:off x="6583057" y="4934784"/>
            <a:ext cx="2430035" cy="338554"/>
          </a:xfrm>
          <a:prstGeom prst="rect">
            <a:avLst/>
          </a:prstGeom>
          <a:noFill/>
        </p:spPr>
        <p:txBody>
          <a:bodyPr wrap="square" rtlCol="0">
            <a:spAutoFit/>
          </a:bodyPr>
          <a:lstStyle/>
          <a:p>
            <a:pPr algn="ctr"/>
            <a:r>
              <a:rPr lang="en-US" sz="1600" dirty="0" smtClean="0">
                <a:solidFill>
                  <a:schemeClr val="bg1">
                    <a:lumMod val="65000"/>
                  </a:schemeClr>
                </a:solidFill>
                <a:latin typeface="Bank Gothic"/>
                <a:cs typeface="Bank Gothic"/>
              </a:rPr>
              <a:t>P</a:t>
            </a:r>
            <a:r>
              <a:rPr lang="en-US" sz="1400" dirty="0" smtClean="0">
                <a:solidFill>
                  <a:schemeClr val="bg1">
                    <a:lumMod val="65000"/>
                  </a:schemeClr>
                </a:solidFill>
                <a:latin typeface="Bank Gothic"/>
                <a:cs typeface="Bank Gothic"/>
              </a:rPr>
              <a:t>OWERED </a:t>
            </a:r>
            <a:r>
              <a:rPr lang="en-US" sz="1600" dirty="0" smtClean="0">
                <a:solidFill>
                  <a:schemeClr val="bg1">
                    <a:lumMod val="65000"/>
                  </a:schemeClr>
                </a:solidFill>
                <a:latin typeface="Bank Gothic"/>
                <a:cs typeface="Bank Gothic"/>
              </a:rPr>
              <a:t>B</a:t>
            </a:r>
            <a:r>
              <a:rPr lang="en-US" sz="1400" dirty="0" smtClean="0">
                <a:solidFill>
                  <a:schemeClr val="bg1">
                    <a:lumMod val="65000"/>
                  </a:schemeClr>
                </a:solidFill>
                <a:latin typeface="Bank Gothic"/>
                <a:cs typeface="Bank Gothic"/>
              </a:rPr>
              <a:t>Y</a:t>
            </a:r>
            <a:endParaRPr lang="en-US" sz="1400" dirty="0">
              <a:solidFill>
                <a:schemeClr val="bg1">
                  <a:lumMod val="65000"/>
                </a:schemeClr>
              </a:solidFill>
              <a:latin typeface="Bank Gothic"/>
              <a:cs typeface="Bank Gothic"/>
            </a:endParaRPr>
          </a:p>
        </p:txBody>
      </p:sp>
      <p:sp>
        <p:nvSpPr>
          <p:cNvPr id="3" name="TextBox 2"/>
          <p:cNvSpPr txBox="1"/>
          <p:nvPr/>
        </p:nvSpPr>
        <p:spPr>
          <a:xfrm>
            <a:off x="249494" y="5688703"/>
            <a:ext cx="5811226" cy="276999"/>
          </a:xfrm>
          <a:prstGeom prst="rect">
            <a:avLst/>
          </a:prstGeom>
          <a:noFill/>
        </p:spPr>
        <p:txBody>
          <a:bodyPr wrap="square" rtlCol="0">
            <a:spAutoFit/>
          </a:bodyPr>
          <a:lstStyle/>
          <a:p>
            <a:pPr algn="ctr"/>
            <a:r>
              <a:rPr lang="en-US" sz="1200" dirty="0" smtClean="0">
                <a:solidFill>
                  <a:srgbClr val="FFFFFF"/>
                </a:solidFill>
                <a:latin typeface="Montserrat ExtraLight"/>
                <a:cs typeface="Montserrat ExtraLight"/>
              </a:rPr>
              <a:t>NEW YORK      LONG ISLAND      LOS ANGELES</a:t>
            </a:r>
            <a:endParaRPr lang="en-US" sz="1100" dirty="0" smtClean="0">
              <a:solidFill>
                <a:srgbClr val="FFFFFF"/>
              </a:solidFill>
              <a:latin typeface="Montserrat ExtraLight"/>
              <a:cs typeface="Montserrat ExtraLight"/>
            </a:endParaRPr>
          </a:p>
        </p:txBody>
      </p:sp>
      <p:cxnSp>
        <p:nvCxnSpPr>
          <p:cNvPr id="9" name="Straight Connector 8"/>
          <p:cNvCxnSpPr/>
          <p:nvPr/>
        </p:nvCxnSpPr>
        <p:spPr>
          <a:xfrm>
            <a:off x="338074" y="5600608"/>
            <a:ext cx="5722646"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03070" y="5732613"/>
            <a:ext cx="0" cy="202786"/>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15888" y="5732613"/>
            <a:ext cx="0" cy="202786"/>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3" name="Picture 12" descr="Leasing_REality_ver3.2-2-fi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131" y="3321476"/>
            <a:ext cx="2217998" cy="1133643"/>
          </a:xfrm>
          <a:prstGeom prst="rect">
            <a:avLst/>
          </a:prstGeom>
        </p:spPr>
      </p:pic>
      <p:sp>
        <p:nvSpPr>
          <p:cNvPr id="14" name="Title 1"/>
          <p:cNvSpPr txBox="1">
            <a:spLocks/>
          </p:cNvSpPr>
          <p:nvPr/>
        </p:nvSpPr>
        <p:spPr>
          <a:xfrm>
            <a:off x="182743" y="119326"/>
            <a:ext cx="8753385" cy="9284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7D10F"/>
                </a:solidFill>
                <a:latin typeface="Bank Gothic"/>
                <a:cs typeface="Bank Gothic"/>
              </a:rPr>
              <a:t>Master Your Leasing Domain</a:t>
            </a:r>
            <a:endParaRPr lang="en-US" dirty="0">
              <a:solidFill>
                <a:srgbClr val="F7D10F"/>
              </a:solidFill>
            </a:endParaRPr>
          </a:p>
        </p:txBody>
      </p:sp>
      <p:sp>
        <p:nvSpPr>
          <p:cNvPr id="15" name="TextBox 14"/>
          <p:cNvSpPr txBox="1"/>
          <p:nvPr/>
        </p:nvSpPr>
        <p:spPr>
          <a:xfrm>
            <a:off x="1032498" y="5979892"/>
            <a:ext cx="4056893" cy="261610"/>
          </a:xfrm>
          <a:prstGeom prst="rect">
            <a:avLst/>
          </a:prstGeom>
          <a:noFill/>
        </p:spPr>
        <p:txBody>
          <a:bodyPr wrap="square" rtlCol="0">
            <a:spAutoFit/>
          </a:bodyPr>
          <a:lstStyle/>
          <a:p>
            <a:pPr algn="ctr"/>
            <a:r>
              <a:rPr lang="en-US" sz="1100" dirty="0">
                <a:solidFill>
                  <a:srgbClr val="FFFFFF"/>
                </a:solidFill>
                <a:latin typeface="Montserrat ExtraLight"/>
                <a:cs typeface="Montserrat ExtraLight"/>
                <a:hlinkClick r:id="rId6" tooltip="TheLeaseGuru@LeasingREality.com "/>
              </a:rPr>
              <a:t>TheLeaseGuru@</a:t>
            </a:r>
            <a:r>
              <a:rPr lang="en-US" sz="1100" dirty="0" smtClean="0">
                <a:solidFill>
                  <a:srgbClr val="FFFFFF"/>
                </a:solidFill>
                <a:latin typeface="Montserrat ExtraLight"/>
                <a:cs typeface="Montserrat ExtraLight"/>
                <a:hlinkClick r:id="rId6" tooltip="TheLeaseGuru@LeasingREality.com "/>
              </a:rPr>
              <a:t>LeasingREality.com</a:t>
            </a:r>
            <a:endParaRPr lang="en-US" dirty="0"/>
          </a:p>
        </p:txBody>
      </p:sp>
      <p:pic>
        <p:nvPicPr>
          <p:cNvPr id="17" name="Picture 16" descr="Leasing_REality_White-Grey-Yellow.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4163476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117681" y="1065862"/>
            <a:ext cx="2896668" cy="461665"/>
          </a:xfrm>
          <a:prstGeom prst="rect">
            <a:avLst/>
          </a:prstGeom>
          <a:noFill/>
        </p:spPr>
        <p:txBody>
          <a:bodyPr wrap="square" rtlCol="0">
            <a:spAutoFit/>
          </a:bodyPr>
          <a:lstStyle/>
          <a:p>
            <a:pPr algn="ctr"/>
            <a:r>
              <a:rPr lang="en-US" sz="2400" dirty="0" smtClean="0">
                <a:solidFill>
                  <a:schemeClr val="bg1">
                    <a:lumMod val="75000"/>
                  </a:schemeClr>
                </a:solidFill>
                <a:latin typeface="Bank Gothic"/>
                <a:cs typeface="Bank Gothic"/>
              </a:rPr>
              <a:t>P</a:t>
            </a:r>
            <a:r>
              <a:rPr lang="en-US" sz="2000" dirty="0" smtClean="0">
                <a:solidFill>
                  <a:schemeClr val="bg1">
                    <a:lumMod val="75000"/>
                  </a:schemeClr>
                </a:solidFill>
                <a:latin typeface="Bank Gothic"/>
                <a:cs typeface="Bank Gothic"/>
              </a:rPr>
              <a:t>OWERED </a:t>
            </a:r>
            <a:r>
              <a:rPr lang="en-US" sz="2400" dirty="0" smtClean="0">
                <a:solidFill>
                  <a:schemeClr val="bg1">
                    <a:lumMod val="75000"/>
                  </a:schemeClr>
                </a:solidFill>
                <a:latin typeface="Bank Gothic"/>
                <a:cs typeface="Bank Gothic"/>
              </a:rPr>
              <a:t>B</a:t>
            </a:r>
            <a:r>
              <a:rPr lang="en-US" sz="2000" dirty="0" smtClean="0">
                <a:solidFill>
                  <a:schemeClr val="bg1">
                    <a:lumMod val="75000"/>
                  </a:schemeClr>
                </a:solidFill>
                <a:latin typeface="Bank Gothic"/>
                <a:cs typeface="Bank Gothic"/>
              </a:rPr>
              <a:t>Y</a:t>
            </a:r>
            <a:endParaRPr lang="en-US" sz="2000" dirty="0">
              <a:solidFill>
                <a:schemeClr val="bg1">
                  <a:lumMod val="75000"/>
                </a:schemeClr>
              </a:solidFill>
              <a:latin typeface="Bank Gothic"/>
              <a:cs typeface="Bank Gothic"/>
            </a:endParaRPr>
          </a:p>
        </p:txBody>
      </p:sp>
      <p:sp>
        <p:nvSpPr>
          <p:cNvPr id="12" name="TextBox 11"/>
          <p:cNvSpPr txBox="1"/>
          <p:nvPr/>
        </p:nvSpPr>
        <p:spPr>
          <a:xfrm>
            <a:off x="117170" y="6621902"/>
            <a:ext cx="2896668" cy="215444"/>
          </a:xfrm>
          <a:prstGeom prst="rect">
            <a:avLst/>
          </a:prstGeom>
          <a:noFill/>
        </p:spPr>
        <p:txBody>
          <a:bodyPr wrap="square" rtlCol="0">
            <a:spAutoFit/>
          </a:bodyPr>
          <a:lstStyle/>
          <a:p>
            <a:r>
              <a:rPr lang="en-US" sz="800" dirty="0">
                <a:solidFill>
                  <a:schemeClr val="bg1">
                    <a:lumMod val="65000"/>
                  </a:schemeClr>
                </a:solidFill>
                <a:latin typeface="Open Sans"/>
                <a:cs typeface="Open Sans"/>
              </a:rPr>
              <a:t>All Rights </a:t>
            </a:r>
            <a:r>
              <a:rPr lang="en-US" sz="800" dirty="0" smtClean="0">
                <a:solidFill>
                  <a:schemeClr val="bg1">
                    <a:lumMod val="65000"/>
                  </a:schemeClr>
                </a:solidFill>
                <a:latin typeface="Open Sans"/>
                <a:cs typeface="Open Sans"/>
              </a:rPr>
              <a:t>Reserved.</a:t>
            </a:r>
            <a:endParaRPr lang="en-US" sz="800" dirty="0">
              <a:solidFill>
                <a:schemeClr val="bg1">
                  <a:lumMod val="65000"/>
                </a:schemeClr>
              </a:solidFill>
              <a:latin typeface="Open Sans"/>
              <a:cs typeface="Open Sans"/>
            </a:endParaRPr>
          </a:p>
        </p:txBody>
      </p:sp>
      <p:pic>
        <p:nvPicPr>
          <p:cNvPr id="4" name="Picture 3" descr="AGMB_Type_White_Outli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62" y="1412188"/>
            <a:ext cx="3928184" cy="1306847"/>
          </a:xfrm>
          <a:prstGeom prst="rect">
            <a:avLst/>
          </a:prstGeom>
        </p:spPr>
      </p:pic>
      <p:pic>
        <p:nvPicPr>
          <p:cNvPr id="5" name="Picture 4" descr="LARRY-HABER-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920" y="3390848"/>
            <a:ext cx="5955851" cy="1785014"/>
          </a:xfrm>
          <a:prstGeom prst="rect">
            <a:avLst/>
          </a:prstGeom>
        </p:spPr>
      </p:pic>
      <p:pic>
        <p:nvPicPr>
          <p:cNvPr id="2" name="Picture 1" descr="Leasing_REality_White-Grey-Yellow.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439966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2772"/>
          </a:xfrm>
        </p:spPr>
        <p:txBody>
          <a:bodyPr/>
          <a:lstStyle/>
          <a:p>
            <a:r>
              <a:rPr lang="en-US" spc="-300" dirty="0" smtClean="0">
                <a:solidFill>
                  <a:srgbClr val="F7D10F"/>
                </a:solidFill>
                <a:latin typeface="Bank Gothic"/>
                <a:cs typeface="Bank Gothic"/>
              </a:rPr>
              <a:t>T</a:t>
            </a:r>
            <a:r>
              <a:rPr lang="en-US" dirty="0" smtClean="0">
                <a:solidFill>
                  <a:srgbClr val="F7D10F"/>
                </a:solidFill>
                <a:latin typeface="Bank Gothic"/>
                <a:cs typeface="Bank Gothic"/>
              </a:rPr>
              <a:t>able of Contents</a:t>
            </a:r>
            <a:endParaRPr lang="en-US" dirty="0">
              <a:solidFill>
                <a:srgbClr val="F7D10F"/>
              </a:solidFill>
            </a:endParaRPr>
          </a:p>
        </p:txBody>
      </p:sp>
      <p:sp>
        <p:nvSpPr>
          <p:cNvPr id="3" name="Content Placeholder 2"/>
          <p:cNvSpPr>
            <a:spLocks noGrp="1"/>
          </p:cNvSpPr>
          <p:nvPr>
            <p:ph idx="1"/>
          </p:nvPr>
        </p:nvSpPr>
        <p:spPr>
          <a:xfrm>
            <a:off x="256245" y="1600200"/>
            <a:ext cx="8887756" cy="4525963"/>
          </a:xfrm>
        </p:spPr>
        <p:txBody>
          <a:bodyPr>
            <a:normAutofit/>
          </a:bodyPr>
          <a:lstStyle/>
          <a:p>
            <a:pPr marL="0" indent="0" defTabSz="7943850">
              <a:buNone/>
              <a:tabLst>
                <a:tab pos="8399463" algn="r"/>
              </a:tabLst>
            </a:pPr>
            <a:r>
              <a:rPr lang="en-US" sz="1600" dirty="0" smtClean="0">
                <a:latin typeface="Open Sans"/>
                <a:cs typeface="Open Sans"/>
              </a:rPr>
              <a:t>Introduction	</a:t>
            </a:r>
            <a:r>
              <a:rPr lang="en-US" sz="1600" dirty="0">
                <a:latin typeface="Open Sans"/>
                <a:cs typeface="Open Sans"/>
              </a:rPr>
              <a:t>	</a:t>
            </a:r>
          </a:p>
          <a:p>
            <a:pPr marL="0" indent="0" defTabSz="7943850">
              <a:buNone/>
              <a:tabLst>
                <a:tab pos="8399463" algn="r"/>
              </a:tabLst>
            </a:pPr>
            <a:r>
              <a:rPr lang="en-US" sz="1600" dirty="0" smtClean="0">
                <a:latin typeface="Open Sans"/>
                <a:cs typeface="Open Sans"/>
              </a:rPr>
              <a:t>What in the World Does Drake have to do with Commercial Leasing?	</a:t>
            </a:r>
            <a:endParaRPr lang="en-US" sz="1600" dirty="0">
              <a:latin typeface="Open Sans"/>
              <a:cs typeface="Open Sans"/>
            </a:endParaRPr>
          </a:p>
          <a:p>
            <a:pPr marL="0" indent="0" defTabSz="7943850">
              <a:buNone/>
              <a:tabLst>
                <a:tab pos="8399463" algn="r"/>
              </a:tabLst>
            </a:pPr>
            <a:endParaRPr lang="en-US" sz="1600" dirty="0" smtClean="0">
              <a:latin typeface="Open Sans"/>
              <a:cs typeface="Open Sans"/>
            </a:endParaRPr>
          </a:p>
          <a:p>
            <a:pPr marL="0" indent="0" defTabSz="7943850">
              <a:buNone/>
              <a:tabLst>
                <a:tab pos="8399463" algn="r"/>
              </a:tabLst>
            </a:pPr>
            <a:r>
              <a:rPr lang="en-US" sz="1600" dirty="0" smtClean="0">
                <a:latin typeface="Open Sans"/>
                <a:cs typeface="Open Sans"/>
              </a:rPr>
              <a:t>Why CRE Brokers are Essential: Baker’s Dozen List	 </a:t>
            </a:r>
            <a:r>
              <a:rPr lang="en-US" sz="1600" dirty="0">
                <a:latin typeface="Open Sans"/>
                <a:cs typeface="Open Sans"/>
              </a:rPr>
              <a:t>	</a:t>
            </a:r>
            <a:r>
              <a:rPr lang="en-US" sz="1600" dirty="0" smtClean="0">
                <a:latin typeface="Open Sans"/>
                <a:cs typeface="Open Sans"/>
              </a:rPr>
              <a:t>	</a:t>
            </a:r>
          </a:p>
          <a:p>
            <a:pPr marL="0" indent="0" defTabSz="7943850">
              <a:buNone/>
              <a:tabLst>
                <a:tab pos="8399463" algn="r"/>
              </a:tabLst>
            </a:pPr>
            <a:endParaRPr lang="en-US" sz="1600" dirty="0">
              <a:latin typeface="Open Sans"/>
              <a:cs typeface="Open Sans"/>
            </a:endParaRPr>
          </a:p>
          <a:p>
            <a:pPr marL="0" indent="0" defTabSz="7943850">
              <a:buNone/>
              <a:tabLst>
                <a:tab pos="8399463" algn="r"/>
              </a:tabLst>
            </a:pPr>
            <a:endParaRPr lang="en-US" sz="1600" dirty="0">
              <a:latin typeface="Open Sans"/>
              <a:cs typeface="Open Sans"/>
            </a:endParaRPr>
          </a:p>
        </p:txBody>
      </p:sp>
      <p:pic>
        <p:nvPicPr>
          <p:cNvPr id="4" name="Picture 3"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399810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lstStyle/>
          <a:p>
            <a:r>
              <a:rPr lang="en-US" dirty="0" smtClean="0">
                <a:solidFill>
                  <a:srgbClr val="F7D10F"/>
                </a:solidFill>
                <a:latin typeface="Bank Gothic"/>
                <a:cs typeface="Bank Gothic"/>
              </a:rPr>
              <a:t>Introduction</a:t>
            </a:r>
            <a:endParaRPr lang="en-US" dirty="0">
              <a:solidFill>
                <a:srgbClr val="F7D10F"/>
              </a:solidFill>
            </a:endParaRPr>
          </a:p>
        </p:txBody>
      </p:sp>
      <p:sp>
        <p:nvSpPr>
          <p:cNvPr id="3" name="Content Placeholder 2"/>
          <p:cNvSpPr>
            <a:spLocks noGrp="1"/>
          </p:cNvSpPr>
          <p:nvPr>
            <p:ph idx="1"/>
          </p:nvPr>
        </p:nvSpPr>
        <p:spPr>
          <a:xfrm>
            <a:off x="457200" y="2163358"/>
            <a:ext cx="8229600" cy="3708805"/>
          </a:xfrm>
        </p:spPr>
        <p:txBody>
          <a:bodyPr>
            <a:noAutofit/>
          </a:bodyPr>
          <a:lstStyle/>
          <a:p>
            <a:pPr marL="0" indent="0" algn="just">
              <a:buNone/>
            </a:pPr>
            <a:r>
              <a:rPr lang="en-US" sz="1500" b="1" dirty="0">
                <a:solidFill>
                  <a:srgbClr val="000000"/>
                </a:solidFill>
                <a:latin typeface="Open Sans Light"/>
                <a:cs typeface="Open Sans Light"/>
              </a:rPr>
              <a:t>Although brokers rarely channel Albert Einstein when it comes to making their pitch to a potential landlord or </a:t>
            </a:r>
            <a:r>
              <a:rPr lang="en-US" sz="1500" b="1" dirty="0" smtClean="0">
                <a:solidFill>
                  <a:srgbClr val="000000"/>
                </a:solidFill>
                <a:latin typeface="Open Sans Light"/>
                <a:cs typeface="Open Sans Light"/>
              </a:rPr>
              <a:t>tenant (or </a:t>
            </a:r>
            <a:r>
              <a:rPr lang="en-US" sz="1500" b="1" dirty="0">
                <a:solidFill>
                  <a:srgbClr val="000000"/>
                </a:solidFill>
                <a:latin typeface="Open Sans Light"/>
                <a:cs typeface="Open Sans Light"/>
              </a:rPr>
              <a:t>when adding their own special “magic sauce” to help bring a deal across the goal </a:t>
            </a:r>
            <a:r>
              <a:rPr lang="en-US" sz="1500" b="1" dirty="0" smtClean="0">
                <a:solidFill>
                  <a:srgbClr val="000000"/>
                </a:solidFill>
                <a:latin typeface="Open Sans Light"/>
                <a:cs typeface="Open Sans Light"/>
              </a:rPr>
              <a:t>line) </a:t>
            </a:r>
            <a:r>
              <a:rPr lang="en-US" sz="1500" b="1" dirty="0" smtClean="0">
                <a:solidFill>
                  <a:srgbClr val="000000"/>
                </a:solidFill>
                <a:latin typeface="Open Sans Light"/>
                <a:cs typeface="Open Sans Light"/>
              </a:rPr>
              <a:t>the </a:t>
            </a:r>
            <a:r>
              <a:rPr lang="en-US" sz="1500" b="1" dirty="0">
                <a:solidFill>
                  <a:srgbClr val="000000"/>
                </a:solidFill>
                <a:latin typeface="Open Sans Light"/>
                <a:cs typeface="Open Sans Light"/>
              </a:rPr>
              <a:t>time has come for many brokers out there to ponder </a:t>
            </a:r>
            <a:r>
              <a:rPr lang="en-US" sz="1500" b="1" dirty="0" smtClean="0">
                <a:solidFill>
                  <a:srgbClr val="000000"/>
                </a:solidFill>
                <a:latin typeface="Open Sans Light"/>
                <a:cs typeface="Open Sans Light"/>
              </a:rPr>
              <a:t>three </a:t>
            </a:r>
            <a:r>
              <a:rPr lang="en-US" sz="1500" b="1" dirty="0">
                <a:solidFill>
                  <a:srgbClr val="000000"/>
                </a:solidFill>
                <a:latin typeface="Open Sans Light"/>
                <a:cs typeface="Open Sans Light"/>
              </a:rPr>
              <a:t>of </a:t>
            </a:r>
            <a:r>
              <a:rPr lang="en-US" sz="1500" b="1" dirty="0" smtClean="0">
                <a:solidFill>
                  <a:srgbClr val="000000"/>
                </a:solidFill>
                <a:latin typeface="Open Sans Light"/>
                <a:cs typeface="Open Sans Light"/>
              </a:rPr>
              <a:t>Einstein’s many notable quotes that can </a:t>
            </a:r>
            <a:r>
              <a:rPr lang="en-US" sz="1500" b="1" dirty="0">
                <a:solidFill>
                  <a:srgbClr val="000000"/>
                </a:solidFill>
                <a:latin typeface="Open Sans Light"/>
                <a:cs typeface="Open Sans Light"/>
              </a:rPr>
              <a:t>truly make a difference for many leasing professionals: </a:t>
            </a:r>
            <a:r>
              <a:rPr lang="en-US" sz="1500" dirty="0">
                <a:solidFill>
                  <a:srgbClr val="000000"/>
                </a:solidFill>
                <a:latin typeface="Open Sans Light"/>
                <a:cs typeface="Open Sans Light"/>
              </a:rPr>
              <a:t> </a:t>
            </a:r>
          </a:p>
          <a:p>
            <a:pPr marL="0" indent="0">
              <a:buNone/>
            </a:pPr>
            <a:r>
              <a:rPr lang="en-US" sz="1500" dirty="0">
                <a:latin typeface="Open Sans Light"/>
                <a:cs typeface="Open Sans Light"/>
              </a:rPr>
              <a:t> </a:t>
            </a:r>
          </a:p>
          <a:p>
            <a:pPr marL="692150" lvl="1" indent="-234950" algn="just">
              <a:buNone/>
            </a:pPr>
            <a:r>
              <a:rPr lang="en-US" sz="1500" dirty="0">
                <a:latin typeface="Open Sans Light"/>
                <a:cs typeface="Open Sans Light"/>
              </a:rPr>
              <a:t>1. “Two things are infinite: the universe and human </a:t>
            </a:r>
            <a:r>
              <a:rPr lang="en-US" sz="1500" dirty="0" smtClean="0">
                <a:latin typeface="Open Sans Light"/>
                <a:cs typeface="Open Sans Light"/>
              </a:rPr>
              <a:t>stupidity </a:t>
            </a:r>
            <a:r>
              <a:rPr lang="mr-IN" sz="1500" dirty="0" smtClean="0">
                <a:latin typeface="Open Sans Light"/>
                <a:cs typeface="Open Sans Light"/>
              </a:rPr>
              <a:t>…</a:t>
            </a:r>
            <a:r>
              <a:rPr lang="en-US" sz="1500" dirty="0" smtClean="0">
                <a:latin typeface="Open Sans Light"/>
                <a:cs typeface="Open Sans Light"/>
              </a:rPr>
              <a:t> I'm </a:t>
            </a:r>
            <a:r>
              <a:rPr lang="en-US" sz="1500" dirty="0">
                <a:latin typeface="Open Sans Light"/>
                <a:cs typeface="Open Sans Light"/>
              </a:rPr>
              <a:t>not so sure about the universe.</a:t>
            </a:r>
            <a:r>
              <a:rPr lang="en-US" sz="1500" dirty="0" smtClean="0">
                <a:latin typeface="Open Sans Light"/>
                <a:cs typeface="Open Sans Light"/>
              </a:rPr>
              <a:t>” </a:t>
            </a:r>
            <a:r>
              <a:rPr lang="en-US" sz="1500" dirty="0">
                <a:latin typeface="Open Sans Light"/>
                <a:cs typeface="Open Sans Light"/>
              </a:rPr>
              <a:t> </a:t>
            </a:r>
          </a:p>
          <a:p>
            <a:pPr marL="457200" lvl="1" indent="0" algn="just">
              <a:buNone/>
            </a:pPr>
            <a:r>
              <a:rPr lang="en-US" sz="1500" dirty="0">
                <a:latin typeface="Open Sans Light"/>
                <a:cs typeface="Open Sans Light"/>
              </a:rPr>
              <a:t> </a:t>
            </a:r>
          </a:p>
          <a:p>
            <a:pPr marL="692150" lvl="1" indent="-241300" algn="just">
              <a:buNone/>
            </a:pPr>
            <a:r>
              <a:rPr lang="en-US" sz="1500" dirty="0">
                <a:latin typeface="Open Sans Light"/>
                <a:cs typeface="Open Sans Light"/>
              </a:rPr>
              <a:t>2. </a:t>
            </a:r>
            <a:r>
              <a:rPr lang="en-US" sz="1500" dirty="0" smtClean="0">
                <a:latin typeface="Open Sans Light"/>
                <a:cs typeface="Open Sans Light"/>
              </a:rPr>
              <a:t>“Most </a:t>
            </a:r>
            <a:r>
              <a:rPr lang="en-US" sz="1500" dirty="0">
                <a:latin typeface="Open Sans Light"/>
                <a:cs typeface="Open Sans Light"/>
              </a:rPr>
              <a:t>people work just hard enough not to get fired and get paid just enough money not to </a:t>
            </a:r>
            <a:r>
              <a:rPr lang="en-US" sz="1500" dirty="0" smtClean="0">
                <a:latin typeface="Open Sans Light"/>
                <a:cs typeface="Open Sans Light"/>
              </a:rPr>
              <a:t>quit.”</a:t>
            </a:r>
            <a:endParaRPr lang="en-US" sz="1500" dirty="0">
              <a:latin typeface="Open Sans Light"/>
              <a:cs typeface="Open Sans Light"/>
            </a:endParaRPr>
          </a:p>
          <a:p>
            <a:pPr marL="457200" lvl="1" indent="0" algn="just">
              <a:buNone/>
            </a:pPr>
            <a:endParaRPr lang="en-US" sz="1500" dirty="0">
              <a:latin typeface="Open Sans Light"/>
              <a:cs typeface="Open Sans Light"/>
            </a:endParaRPr>
          </a:p>
          <a:p>
            <a:pPr marL="692150" lvl="1" indent="-234950" algn="just">
              <a:buNone/>
            </a:pPr>
            <a:r>
              <a:rPr lang="en-US" sz="1500" dirty="0">
                <a:latin typeface="Open Sans Light"/>
                <a:cs typeface="Open Sans Light"/>
              </a:rPr>
              <a:t>3. M</a:t>
            </a:r>
            <a:r>
              <a:rPr lang="en-US" sz="1500" dirty="0" smtClean="0">
                <a:latin typeface="Open Sans Light"/>
                <a:cs typeface="Open Sans Light"/>
              </a:rPr>
              <a:t>ost </a:t>
            </a:r>
            <a:r>
              <a:rPr lang="en-US" sz="1500" dirty="0">
                <a:latin typeface="Open Sans Light"/>
                <a:cs typeface="Open Sans Light"/>
              </a:rPr>
              <a:t>importantly, “try not to become a man of success, </a:t>
            </a:r>
            <a:r>
              <a:rPr lang="en-US" sz="1500" dirty="0" smtClean="0">
                <a:latin typeface="Open Sans Light"/>
                <a:cs typeface="Open Sans Light"/>
              </a:rPr>
              <a:t>but </a:t>
            </a:r>
            <a:r>
              <a:rPr lang="en-US" sz="1500" dirty="0">
                <a:latin typeface="Open Sans Light"/>
                <a:cs typeface="Open Sans Light"/>
              </a:rPr>
              <a:t>rather try to become a man of value.”  </a:t>
            </a: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Brokers Make a Difference</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2608192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lstStyle/>
          <a:p>
            <a:r>
              <a:rPr lang="en-US" dirty="0" smtClean="0">
                <a:solidFill>
                  <a:srgbClr val="F7D10F"/>
                </a:solidFill>
                <a:latin typeface="Bank Gothic"/>
                <a:cs typeface="Bank Gothic"/>
              </a:rPr>
              <a:t>Introduction</a:t>
            </a:r>
            <a:endParaRPr lang="en-US" dirty="0">
              <a:solidFill>
                <a:srgbClr val="F7D10F"/>
              </a:solidFill>
            </a:endParaRPr>
          </a:p>
        </p:txBody>
      </p:sp>
      <p:sp>
        <p:nvSpPr>
          <p:cNvPr id="3" name="Content Placeholder 2"/>
          <p:cNvSpPr>
            <a:spLocks noGrp="1"/>
          </p:cNvSpPr>
          <p:nvPr>
            <p:ph idx="1"/>
          </p:nvPr>
        </p:nvSpPr>
        <p:spPr>
          <a:xfrm>
            <a:off x="457200" y="1940710"/>
            <a:ext cx="8229600" cy="3708805"/>
          </a:xfrm>
        </p:spPr>
        <p:txBody>
          <a:bodyPr>
            <a:noAutofit/>
          </a:bodyPr>
          <a:lstStyle/>
          <a:p>
            <a:pPr marL="0" indent="0" algn="just">
              <a:buNone/>
            </a:pPr>
            <a:r>
              <a:rPr lang="en-US" sz="1500" dirty="0" smtClean="0">
                <a:latin typeface="Open Sans Light"/>
                <a:cs typeface="Open Sans Light"/>
              </a:rPr>
              <a:t>“It doesn’t matter if you are flipping hamburgers at McDonald’s, be the best hamburger flipper there is. Master your craft.” </a:t>
            </a:r>
            <a:r>
              <a:rPr lang="mr-IN" sz="1500" dirty="0" smtClean="0">
                <a:latin typeface="Open Sans Light"/>
                <a:cs typeface="Open Sans Light"/>
              </a:rPr>
              <a:t>–</a:t>
            </a:r>
            <a:r>
              <a:rPr lang="en-US" sz="1500" dirty="0" smtClean="0">
                <a:latin typeface="Open Sans Light"/>
                <a:cs typeface="Open Sans Light"/>
              </a:rPr>
              <a:t> Snoop </a:t>
            </a:r>
            <a:r>
              <a:rPr lang="en-US" sz="1500" dirty="0" err="1" smtClean="0">
                <a:latin typeface="Open Sans Light"/>
                <a:cs typeface="Open Sans Light"/>
              </a:rPr>
              <a:t>Dogg</a:t>
            </a:r>
            <a:endParaRPr lang="en-US" sz="1500" dirty="0" smtClean="0">
              <a:latin typeface="Open Sans Light"/>
              <a:cs typeface="Open Sans Light"/>
            </a:endParaRPr>
          </a:p>
          <a:p>
            <a:pPr marL="0" indent="0" algn="just">
              <a:buNone/>
            </a:pPr>
            <a:endParaRPr lang="en-US" sz="1500" dirty="0">
              <a:latin typeface="Open Sans Light"/>
              <a:cs typeface="Open Sans Light"/>
            </a:endParaRPr>
          </a:p>
          <a:p>
            <a:pPr marL="0" indent="0" algn="just">
              <a:buNone/>
            </a:pPr>
            <a:r>
              <a:rPr lang="en-US" sz="1500" dirty="0" smtClean="0">
                <a:latin typeface="Open Sans Light"/>
                <a:cs typeface="Open Sans Light"/>
              </a:rPr>
              <a:t>If </a:t>
            </a:r>
            <a:r>
              <a:rPr lang="en-US" sz="1500" dirty="0">
                <a:latin typeface="Open Sans Light"/>
                <a:cs typeface="Open Sans Light"/>
              </a:rPr>
              <a:t>it isn’t already, </a:t>
            </a:r>
            <a:r>
              <a:rPr lang="en-US" sz="1500" dirty="0" smtClean="0">
                <a:latin typeface="Open Sans Light"/>
                <a:cs typeface="Open Sans Light"/>
              </a:rPr>
              <a:t>adding value </a:t>
            </a:r>
            <a:r>
              <a:rPr lang="en-US" sz="1500" dirty="0">
                <a:latin typeface="Open Sans Light"/>
                <a:cs typeface="Open Sans Light"/>
              </a:rPr>
              <a:t>to your clients must become </a:t>
            </a:r>
            <a:r>
              <a:rPr lang="en-US" sz="1500" dirty="0" smtClean="0">
                <a:latin typeface="Open Sans Light"/>
                <a:cs typeface="Open Sans Light"/>
              </a:rPr>
              <a:t>a part </a:t>
            </a:r>
            <a:r>
              <a:rPr lang="en-US" sz="1500" dirty="0">
                <a:latin typeface="Open Sans Light"/>
                <a:cs typeface="Open Sans Light"/>
              </a:rPr>
              <a:t>of your everyday mantra.   </a:t>
            </a:r>
          </a:p>
          <a:p>
            <a:pPr marL="0" indent="0" algn="just">
              <a:buNone/>
            </a:pPr>
            <a:endParaRPr lang="en-US" sz="1500" dirty="0" smtClean="0">
              <a:latin typeface="Open Sans Light"/>
              <a:cs typeface="Open Sans Light"/>
            </a:endParaRPr>
          </a:p>
          <a:p>
            <a:pPr marL="0" indent="0" algn="just">
              <a:buNone/>
            </a:pPr>
            <a:r>
              <a:rPr lang="en-US" sz="1500" dirty="0" smtClean="0">
                <a:latin typeface="Open Sans Light"/>
                <a:cs typeface="Open Sans Light"/>
              </a:rPr>
              <a:t>Regrettably</a:t>
            </a:r>
            <a:r>
              <a:rPr lang="en-US" sz="1500" dirty="0">
                <a:latin typeface="Open Sans Light"/>
                <a:cs typeface="Open Sans Light"/>
              </a:rPr>
              <a:t>, we are all in a business </a:t>
            </a:r>
            <a:r>
              <a:rPr lang="en-US" sz="1500" dirty="0" smtClean="0">
                <a:latin typeface="Open Sans Light"/>
                <a:cs typeface="Open Sans Light"/>
              </a:rPr>
              <a:t>where people </a:t>
            </a:r>
            <a:r>
              <a:rPr lang="en-US" sz="1500" dirty="0">
                <a:latin typeface="Open Sans Light"/>
                <a:cs typeface="Open Sans Light"/>
              </a:rPr>
              <a:t>feel that many of us work too little and make too much.    </a:t>
            </a:r>
          </a:p>
          <a:p>
            <a:pPr marL="0" indent="0" algn="just">
              <a:buNone/>
            </a:pPr>
            <a:endParaRPr lang="en-US" sz="1500" dirty="0" smtClean="0">
              <a:latin typeface="Open Sans Light"/>
              <a:cs typeface="Open Sans Light"/>
            </a:endParaRPr>
          </a:p>
          <a:p>
            <a:pPr marL="0" indent="0" algn="just">
              <a:buNone/>
            </a:pPr>
            <a:r>
              <a:rPr lang="en-US" sz="1500" dirty="0" smtClean="0">
                <a:latin typeface="Open Sans Light"/>
                <a:cs typeface="Open Sans Light"/>
              </a:rPr>
              <a:t>For </a:t>
            </a:r>
            <a:r>
              <a:rPr lang="en-US" sz="1500" dirty="0">
                <a:latin typeface="Open Sans Light"/>
                <a:cs typeface="Open Sans Light"/>
              </a:rPr>
              <a:t>any of you out there who </a:t>
            </a:r>
            <a:r>
              <a:rPr lang="en-US" sz="1500" dirty="0" smtClean="0">
                <a:latin typeface="Open Sans Light"/>
                <a:cs typeface="Open Sans Light"/>
              </a:rPr>
              <a:t>have </a:t>
            </a:r>
            <a:r>
              <a:rPr lang="en-US" sz="1500" dirty="0">
                <a:latin typeface="Open Sans Light"/>
                <a:cs typeface="Open Sans Light"/>
              </a:rPr>
              <a:t>ever worked 25 to 50 to 100 to 200 hours on a deal from beginning to end and never got paid, that reason in and of itself </a:t>
            </a:r>
            <a:r>
              <a:rPr lang="en-US" sz="1500" dirty="0" smtClean="0">
                <a:latin typeface="Open Sans Light"/>
                <a:cs typeface="Open Sans Light"/>
              </a:rPr>
              <a:t>justifies that when </a:t>
            </a:r>
            <a:r>
              <a:rPr lang="en-US" sz="1500" dirty="0">
                <a:latin typeface="Open Sans Light"/>
                <a:cs typeface="Open Sans Light"/>
              </a:rPr>
              <a:t>you do get paid a commission on another deal, each and every penny you earn </a:t>
            </a:r>
            <a:r>
              <a:rPr lang="en-US" sz="1500" dirty="0" smtClean="0">
                <a:latin typeface="Open Sans Light"/>
                <a:cs typeface="Open Sans Light"/>
              </a:rPr>
              <a:t>(and then some) is </a:t>
            </a:r>
            <a:r>
              <a:rPr lang="en-US" sz="1500" dirty="0">
                <a:latin typeface="Open Sans Light"/>
                <a:cs typeface="Open Sans Light"/>
              </a:rPr>
              <a:t>well deserved.   </a:t>
            </a:r>
          </a:p>
          <a:p>
            <a:pPr marL="0" indent="0" algn="just">
              <a:buNone/>
            </a:pPr>
            <a:endParaRPr lang="en-US" sz="1500" dirty="0" smtClean="0">
              <a:solidFill>
                <a:srgbClr val="FF0000"/>
              </a:solidFill>
              <a:latin typeface="Open Sans Light"/>
              <a:cs typeface="Open Sans Light"/>
            </a:endParaRPr>
          </a:p>
          <a:p>
            <a:pPr marL="0" indent="0" algn="just">
              <a:buNone/>
            </a:pPr>
            <a:r>
              <a:rPr lang="en-US" sz="1500" dirty="0">
                <a:solidFill>
                  <a:srgbClr val="000000"/>
                </a:solidFill>
                <a:latin typeface="Open Sans Light"/>
                <a:cs typeface="Open Sans Light"/>
              </a:rPr>
              <a:t>W</a:t>
            </a:r>
            <a:r>
              <a:rPr lang="en-US" sz="1500" dirty="0" smtClean="0">
                <a:solidFill>
                  <a:srgbClr val="000000"/>
                </a:solidFill>
                <a:latin typeface="Open Sans Light"/>
                <a:cs typeface="Open Sans Light"/>
              </a:rPr>
              <a:t>hether </a:t>
            </a:r>
            <a:r>
              <a:rPr lang="en-US" sz="1500" dirty="0">
                <a:solidFill>
                  <a:srgbClr val="000000"/>
                </a:solidFill>
                <a:latin typeface="Open Sans Light"/>
                <a:cs typeface="Open Sans Light"/>
              </a:rPr>
              <a:t>you like it or not, </a:t>
            </a:r>
            <a:r>
              <a:rPr lang="en-US" sz="1500" dirty="0" smtClean="0">
                <a:solidFill>
                  <a:srgbClr val="000000"/>
                </a:solidFill>
                <a:latin typeface="Open Sans Light"/>
                <a:cs typeface="Open Sans Light"/>
              </a:rPr>
              <a:t>the negative perception of brokers </a:t>
            </a:r>
            <a:r>
              <a:rPr lang="en-US" sz="1500" dirty="0">
                <a:solidFill>
                  <a:srgbClr val="000000"/>
                </a:solidFill>
                <a:latin typeface="Open Sans Light"/>
                <a:cs typeface="Open Sans Light"/>
              </a:rPr>
              <a:t>will not go away in the minds of </a:t>
            </a:r>
            <a:r>
              <a:rPr lang="en-US" sz="1500" dirty="0" smtClean="0">
                <a:solidFill>
                  <a:srgbClr val="000000"/>
                </a:solidFill>
                <a:latin typeface="Open Sans Light"/>
                <a:cs typeface="Open Sans Light"/>
              </a:rPr>
              <a:t>many</a:t>
            </a:r>
            <a:r>
              <a:rPr lang="en-US" sz="1500" dirty="0">
                <a:solidFill>
                  <a:srgbClr val="000000"/>
                </a:solidFill>
                <a:latin typeface="Open Sans Light"/>
                <a:cs typeface="Open Sans Light"/>
              </a:rPr>
              <a:t> </a:t>
            </a:r>
            <a:r>
              <a:rPr lang="en-US" sz="1500" dirty="0" smtClean="0">
                <a:solidFill>
                  <a:srgbClr val="000000"/>
                </a:solidFill>
                <a:latin typeface="Open Sans Light"/>
                <a:cs typeface="Open Sans Light"/>
              </a:rPr>
              <a:t>and </a:t>
            </a:r>
            <a:r>
              <a:rPr lang="en-US" sz="1500" dirty="0">
                <a:solidFill>
                  <a:srgbClr val="000000"/>
                </a:solidFill>
                <a:latin typeface="Open Sans Light"/>
                <a:cs typeface="Open Sans Light"/>
              </a:rPr>
              <a:t>that is why brokers need to always find different ways to add value to their leasing tool-</a:t>
            </a:r>
            <a:r>
              <a:rPr lang="en-US" sz="1500" dirty="0" smtClean="0">
                <a:solidFill>
                  <a:srgbClr val="000000"/>
                </a:solidFill>
                <a:latin typeface="Open Sans Light"/>
                <a:cs typeface="Open Sans Light"/>
              </a:rPr>
              <a:t>chest</a:t>
            </a:r>
            <a:r>
              <a:rPr lang="en-US" sz="1500" dirty="0">
                <a:solidFill>
                  <a:srgbClr val="000000"/>
                </a:solidFill>
                <a:latin typeface="Open Sans Light"/>
                <a:cs typeface="Open Sans Light"/>
              </a:rPr>
              <a:t>. </a:t>
            </a: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Brokers Make a Difference</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757586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sz="2900" dirty="0" smtClean="0">
                <a:solidFill>
                  <a:srgbClr val="F7D10F"/>
                </a:solidFill>
                <a:latin typeface="Bank Gothic"/>
                <a:cs typeface="Bank Gothic"/>
              </a:rPr>
              <a:t>What in the World Does Drake have to do with Commercial Leasing?</a:t>
            </a:r>
            <a:endParaRPr lang="en-US" sz="2900" dirty="0">
              <a:solidFill>
                <a:srgbClr val="F7D10F"/>
              </a:solidFill>
            </a:endParaRPr>
          </a:p>
        </p:txBody>
      </p:sp>
      <p:sp>
        <p:nvSpPr>
          <p:cNvPr id="3" name="Content Placeholder 2"/>
          <p:cNvSpPr>
            <a:spLocks noGrp="1"/>
          </p:cNvSpPr>
          <p:nvPr>
            <p:ph idx="1"/>
          </p:nvPr>
        </p:nvSpPr>
        <p:spPr>
          <a:xfrm>
            <a:off x="457200" y="1203109"/>
            <a:ext cx="8229600" cy="3708805"/>
          </a:xfrm>
        </p:spPr>
        <p:txBody>
          <a:bodyPr>
            <a:noAutofit/>
          </a:bodyPr>
          <a:lstStyle/>
          <a:p>
            <a:pPr marL="0" indent="0" algn="just">
              <a:buNone/>
            </a:pPr>
            <a:r>
              <a:rPr lang="en-US" sz="1400" b="1" dirty="0">
                <a:latin typeface="Open Sans Light"/>
                <a:cs typeface="Open Sans Light"/>
              </a:rPr>
              <a:t>Crazy as it sounds, many songs of hip-hop artist Drake can be applied to the manner in which brokers should conduct themselves. With that said, in order to succeed, a broker needs to know the nuts and bolts of commercial leasing, </a:t>
            </a:r>
            <a:r>
              <a:rPr lang="en-US" sz="1400" b="1" dirty="0">
                <a:solidFill>
                  <a:srgbClr val="000000"/>
                </a:solidFill>
                <a:latin typeface="Open Sans Light"/>
                <a:cs typeface="Open Sans Light"/>
              </a:rPr>
              <a:t>and in order to do so, like </a:t>
            </a:r>
            <a:r>
              <a:rPr lang="en-US" sz="1400" b="1" dirty="0" smtClean="0">
                <a:solidFill>
                  <a:srgbClr val="000000"/>
                </a:solidFill>
                <a:latin typeface="Open Sans Light"/>
                <a:cs typeface="Open Sans Light"/>
              </a:rPr>
              <a:t>Drake, </a:t>
            </a:r>
            <a:r>
              <a:rPr lang="en-US" sz="1400" b="1" dirty="0">
                <a:solidFill>
                  <a:srgbClr val="000000"/>
                </a:solidFill>
                <a:latin typeface="Open Sans Light"/>
                <a:cs typeface="Open Sans Light"/>
              </a:rPr>
              <a:t>you have to:</a:t>
            </a:r>
          </a:p>
          <a:p>
            <a:pPr marL="0" indent="0" algn="just">
              <a:buNone/>
            </a:pPr>
            <a:r>
              <a:rPr lang="en-US" sz="1400" dirty="0">
                <a:solidFill>
                  <a:srgbClr val="000000"/>
                </a:solidFill>
                <a:latin typeface="Open Sans Light"/>
                <a:cs typeface="Open Sans Light"/>
              </a:rPr>
              <a:t> </a:t>
            </a:r>
          </a:p>
          <a:p>
            <a:pPr marL="804863" lvl="1" indent="-347663" algn="just">
              <a:buFont typeface="+mj-lt"/>
              <a:buAutoNum type="arabicPeriod"/>
            </a:pPr>
            <a:r>
              <a:rPr lang="en-US" sz="1400" dirty="0">
                <a:latin typeface="Open Sans Light"/>
                <a:cs typeface="Open Sans Light"/>
              </a:rPr>
              <a:t>“Know Yourself,” and</a:t>
            </a:r>
          </a:p>
          <a:p>
            <a:pPr marL="804863" lvl="1" indent="-347663" algn="just">
              <a:buFont typeface="+mj-lt"/>
              <a:buAutoNum type="arabicPeriod"/>
            </a:pPr>
            <a:r>
              <a:rPr lang="en-US" sz="1400" dirty="0">
                <a:latin typeface="Open Sans Light"/>
                <a:cs typeface="Open Sans Light"/>
              </a:rPr>
              <a:t>have “Started From The Bottom” if you want </a:t>
            </a:r>
            <a:r>
              <a:rPr lang="en-US" sz="1400" dirty="0" smtClean="0">
                <a:latin typeface="Open Sans Light"/>
                <a:cs typeface="Open Sans Light"/>
              </a:rPr>
              <a:t>to…</a:t>
            </a:r>
            <a:endParaRPr lang="en-US" sz="1400" dirty="0">
              <a:latin typeface="Open Sans Light"/>
              <a:cs typeface="Open Sans Light"/>
            </a:endParaRPr>
          </a:p>
          <a:p>
            <a:pPr marL="804863" lvl="1" indent="-347663" algn="just">
              <a:buFont typeface="+mj-lt"/>
              <a:buAutoNum type="arabicPeriod"/>
            </a:pPr>
            <a:r>
              <a:rPr lang="en-US" sz="1400" dirty="0">
                <a:latin typeface="Open Sans Light"/>
                <a:cs typeface="Open Sans Light"/>
              </a:rPr>
              <a:t>fulfill your “Dreams Money Can Buy,”</a:t>
            </a:r>
          </a:p>
          <a:p>
            <a:pPr marL="804863" lvl="1" indent="-347663" algn="just">
              <a:buFont typeface="+mj-lt"/>
              <a:buAutoNum type="arabicPeriod"/>
            </a:pPr>
            <a:r>
              <a:rPr lang="en-US" sz="1400" dirty="0">
                <a:latin typeface="Open Sans Light"/>
                <a:cs typeface="Open Sans Light"/>
              </a:rPr>
              <a:t>because if you don’t make yourself a student of your craft </a:t>
            </a:r>
            <a:r>
              <a:rPr lang="en-US" sz="1400" dirty="0" smtClean="0">
                <a:latin typeface="Open Sans Light"/>
                <a:cs typeface="Open Sans Light"/>
              </a:rPr>
              <a:t>(with </a:t>
            </a:r>
            <a:r>
              <a:rPr lang="en-US" sz="1400" dirty="0">
                <a:latin typeface="Open Sans Light"/>
                <a:cs typeface="Open Sans Light"/>
              </a:rPr>
              <a:t>a thirst for </a:t>
            </a:r>
            <a:r>
              <a:rPr lang="en-US" sz="1400" dirty="0" smtClean="0">
                <a:latin typeface="Open Sans Light"/>
                <a:cs typeface="Open Sans Light"/>
              </a:rPr>
              <a:t>knowledge), </a:t>
            </a:r>
            <a:r>
              <a:rPr lang="en-US" sz="1400" dirty="0">
                <a:latin typeface="Open Sans Light"/>
                <a:cs typeface="Open Sans Light"/>
              </a:rPr>
              <a:t>you will no longer have access to your “Hotline Bling.”</a:t>
            </a:r>
          </a:p>
          <a:p>
            <a:pPr marL="804863" lvl="1" indent="-347663" algn="just">
              <a:buFont typeface="+mj-lt"/>
              <a:buAutoNum type="arabicPeriod"/>
            </a:pPr>
            <a:r>
              <a:rPr lang="en-US" sz="1400" dirty="0">
                <a:latin typeface="Open Sans Light"/>
                <a:cs typeface="Open Sans Light"/>
              </a:rPr>
              <a:t>But more importantly, you will have to “Shut It Down,”</a:t>
            </a:r>
          </a:p>
          <a:p>
            <a:pPr marL="804863" lvl="1" indent="-347663" algn="just">
              <a:buFont typeface="+mj-lt"/>
              <a:buAutoNum type="arabicPeriod"/>
            </a:pPr>
            <a:r>
              <a:rPr lang="en-US" sz="1400" dirty="0">
                <a:latin typeface="Open Sans Light"/>
                <a:cs typeface="Open Sans Light"/>
              </a:rPr>
              <a:t>because you were going about your job by “Doing It Wrong,”</a:t>
            </a:r>
          </a:p>
          <a:p>
            <a:pPr marL="804863" lvl="1" indent="-347663" algn="just">
              <a:buFont typeface="+mj-lt"/>
              <a:buAutoNum type="arabicPeriod"/>
            </a:pPr>
            <a:r>
              <a:rPr lang="en-US" sz="1400" dirty="0">
                <a:latin typeface="Open Sans Light"/>
                <a:cs typeface="Open Sans Light"/>
              </a:rPr>
              <a:t>leaving your clients to be telling you “Look What You’ve Done,” and</a:t>
            </a:r>
          </a:p>
          <a:p>
            <a:pPr marL="804863" lvl="1" indent="-347663" algn="just">
              <a:buFont typeface="+mj-lt"/>
              <a:buAutoNum type="arabicPeriod"/>
            </a:pPr>
            <a:r>
              <a:rPr lang="en-US" sz="1400" dirty="0">
                <a:latin typeface="Open Sans Light"/>
                <a:cs typeface="Open Sans Light"/>
              </a:rPr>
              <a:t>as a consequence of </a:t>
            </a:r>
            <a:r>
              <a:rPr lang="en-US" sz="1400" dirty="0" smtClean="0">
                <a:latin typeface="Open Sans Light"/>
                <a:cs typeface="Open Sans Light"/>
              </a:rPr>
              <a:t>you </a:t>
            </a:r>
            <a:r>
              <a:rPr lang="en-US" sz="1400" dirty="0">
                <a:latin typeface="Open Sans Light"/>
                <a:cs typeface="Open Sans Light"/>
              </a:rPr>
              <a:t>not being a master of your leasing domain, your iPhone will not only no longer “Light Up” with calls or texts from your customer,</a:t>
            </a:r>
          </a:p>
          <a:p>
            <a:pPr marL="804863" lvl="1" indent="-347663" algn="just">
              <a:buFont typeface="+mj-lt"/>
              <a:buAutoNum type="arabicPeriod"/>
            </a:pPr>
            <a:r>
              <a:rPr lang="en-US" sz="1400" dirty="0">
                <a:latin typeface="Open Sans Light"/>
                <a:cs typeface="Open Sans Light"/>
              </a:rPr>
              <a:t>but you will instead leave yourself pondering over and over again why you didn’t heed the advice posed by the question “How About Now” when it came to mastering your craft and using your time more </a:t>
            </a:r>
            <a:r>
              <a:rPr lang="en-US" sz="1400" dirty="0" smtClean="0">
                <a:latin typeface="Open Sans Light"/>
                <a:cs typeface="Open Sans Light"/>
              </a:rPr>
              <a:t>efficiently</a:t>
            </a:r>
            <a:r>
              <a:rPr lang="en-US" sz="1400" dirty="0">
                <a:latin typeface="Open Sans Light"/>
                <a:cs typeface="Open Sans Light"/>
              </a:rPr>
              <a:t> </a:t>
            </a:r>
            <a:r>
              <a:rPr lang="en-US" sz="1400" dirty="0" smtClean="0">
                <a:latin typeface="Open Sans Light"/>
                <a:cs typeface="Open Sans Light"/>
              </a:rPr>
              <a:t>(or </a:t>
            </a:r>
            <a:r>
              <a:rPr lang="en-US" sz="1400" dirty="0">
                <a:latin typeface="Open Sans Light"/>
                <a:cs typeface="Open Sans Light"/>
              </a:rPr>
              <a:t>as JFK once said </a:t>
            </a:r>
            <a:r>
              <a:rPr lang="en-US" sz="1400" dirty="0" smtClean="0">
                <a:latin typeface="Open Sans Light"/>
                <a:cs typeface="Open Sans Light"/>
              </a:rPr>
              <a:t>while president, </a:t>
            </a:r>
            <a:r>
              <a:rPr lang="en-US" sz="1400" dirty="0">
                <a:latin typeface="Open Sans Light"/>
                <a:cs typeface="Open Sans Light"/>
              </a:rPr>
              <a:t>that you “must use time as a tool, and not as a couch.</a:t>
            </a:r>
            <a:r>
              <a:rPr lang="en-US" sz="1400" dirty="0" smtClean="0">
                <a:latin typeface="Open Sans Light"/>
                <a:cs typeface="Open Sans Light"/>
              </a:rPr>
              <a:t>”).</a:t>
            </a:r>
            <a:endParaRPr lang="en-US" sz="1400" dirty="0">
              <a:latin typeface="Open Sans Light"/>
              <a:cs typeface="Open Sans Light"/>
            </a:endParaRPr>
          </a:p>
          <a:p>
            <a:pPr marL="804863" lvl="1" indent="-347663" algn="just">
              <a:buFont typeface="+mj-lt"/>
              <a:buAutoNum type="arabicPeriod"/>
            </a:pPr>
            <a:r>
              <a:rPr lang="en-US" sz="1400" dirty="0">
                <a:latin typeface="Open Sans Light"/>
                <a:cs typeface="Open Sans Light"/>
              </a:rPr>
              <a:t>And with that lesson behind us my friends - “Hold On We’re Going </a:t>
            </a:r>
            <a:r>
              <a:rPr lang="en-US" sz="1400" dirty="0" smtClean="0">
                <a:latin typeface="Open Sans Light"/>
                <a:cs typeface="Open Sans Light"/>
              </a:rPr>
              <a:t>Home.”</a:t>
            </a:r>
            <a:endParaRPr lang="en-US" sz="1400" dirty="0">
              <a:latin typeface="Open Sans Light"/>
              <a:cs typeface="Open Sans Light"/>
            </a:endParaRPr>
          </a:p>
          <a:p>
            <a:pPr marL="0" indent="0">
              <a:buNone/>
            </a:pPr>
            <a:r>
              <a:rPr lang="en-US" sz="1200" dirty="0">
                <a:latin typeface="Open Sans Light"/>
                <a:cs typeface="Open Sans Light"/>
              </a:rPr>
              <a:t> </a:t>
            </a: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5561884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sz="3200" dirty="0" smtClean="0">
                <a:solidFill>
                  <a:srgbClr val="F7D10F"/>
                </a:solidFill>
                <a:latin typeface="Bank Gothic"/>
                <a:cs typeface="Bank Gothic"/>
              </a:rPr>
              <a:t>Why CRE Brokers are Essential</a:t>
            </a:r>
            <a:endParaRPr lang="en-US" sz="3200" dirty="0">
              <a:solidFill>
                <a:srgbClr val="F7D10F"/>
              </a:solidFill>
            </a:endParaRPr>
          </a:p>
        </p:txBody>
      </p:sp>
      <p:sp>
        <p:nvSpPr>
          <p:cNvPr id="3" name="Content Placeholder 2"/>
          <p:cNvSpPr>
            <a:spLocks noGrp="1"/>
          </p:cNvSpPr>
          <p:nvPr>
            <p:ph idx="1"/>
          </p:nvPr>
        </p:nvSpPr>
        <p:spPr>
          <a:xfrm>
            <a:off x="457200" y="2864556"/>
            <a:ext cx="8229600" cy="3007607"/>
          </a:xfrm>
        </p:spPr>
        <p:txBody>
          <a:bodyPr>
            <a:noAutofit/>
          </a:bodyPr>
          <a:lstStyle/>
          <a:p>
            <a:pPr marL="0" indent="0" algn="just">
              <a:buNone/>
            </a:pPr>
            <a:endParaRPr lang="en-US" sz="1800" dirty="0" smtClean="0">
              <a:latin typeface="Open Sans Light"/>
              <a:cs typeface="Open Sans Light"/>
            </a:endParaRPr>
          </a:p>
          <a:p>
            <a:pPr lvl="0" algn="just">
              <a:buFont typeface="+mj-lt"/>
              <a:buAutoNum type="arabicPeriod"/>
            </a:pPr>
            <a:r>
              <a:rPr lang="en-US" sz="1800" dirty="0">
                <a:latin typeface="Open Sans"/>
                <a:cs typeface="Open Sans"/>
              </a:rPr>
              <a:t>Show Me What I’m Looking For:</a:t>
            </a:r>
          </a:p>
          <a:p>
            <a:pPr marL="747713" lvl="1" indent="-290513" algn="just">
              <a:buFont typeface="+mj-lt"/>
              <a:buAutoNum type="alphaLcPeriod"/>
            </a:pPr>
            <a:r>
              <a:rPr lang="en-US" sz="1800" dirty="0">
                <a:latin typeface="Open Sans Light"/>
                <a:cs typeface="Open Sans Light"/>
              </a:rPr>
              <a:t>As part of the many-tiered roles a broker plays, </a:t>
            </a:r>
            <a:r>
              <a:rPr lang="en-US" sz="1800" dirty="0" smtClean="0">
                <a:latin typeface="Open Sans Light"/>
                <a:cs typeface="Open Sans Light"/>
              </a:rPr>
              <a:t>one is to narrow down </a:t>
            </a:r>
            <a:r>
              <a:rPr lang="en-US" sz="1800" dirty="0">
                <a:latin typeface="Open Sans Light"/>
                <a:cs typeface="Open Sans Light"/>
              </a:rPr>
              <a:t>the plethora of space choices a company has in the marketplace.</a:t>
            </a:r>
          </a:p>
          <a:p>
            <a:pPr marL="747713" lvl="1" indent="-290513" algn="just">
              <a:buFont typeface="+mj-lt"/>
              <a:buAutoNum type="alphaLcPeriod"/>
            </a:pPr>
            <a:r>
              <a:rPr lang="en-US" sz="1800" dirty="0">
                <a:latin typeface="Open Sans Light"/>
                <a:cs typeface="Open Sans Light"/>
              </a:rPr>
              <a:t>A tenant’s broker has access to listings of essentially all spaces in the sub-market that </a:t>
            </a:r>
            <a:r>
              <a:rPr lang="en-US" sz="1800" dirty="0" smtClean="0">
                <a:latin typeface="Open Sans Light"/>
                <a:cs typeface="Open Sans Light"/>
              </a:rPr>
              <a:t>fit </a:t>
            </a:r>
            <a:r>
              <a:rPr lang="en-US" sz="1800" dirty="0">
                <a:latin typeface="Open Sans Light"/>
                <a:cs typeface="Open Sans Light"/>
              </a:rPr>
              <a:t>a tenant’s </a:t>
            </a:r>
            <a:r>
              <a:rPr lang="en-US" sz="1800" dirty="0" smtClean="0">
                <a:latin typeface="Open Sans Light"/>
                <a:cs typeface="Open Sans Light"/>
              </a:rPr>
              <a:t>needs. This </a:t>
            </a:r>
            <a:r>
              <a:rPr lang="en-US" sz="1800" dirty="0">
                <a:latin typeface="Open Sans Light"/>
                <a:cs typeface="Open Sans Light"/>
              </a:rPr>
              <a:t>is something that will save a prospective tenant time, </a:t>
            </a:r>
            <a:r>
              <a:rPr lang="en-US" sz="1800" dirty="0" smtClean="0">
                <a:latin typeface="Open Sans Light"/>
                <a:cs typeface="Open Sans Light"/>
              </a:rPr>
              <a:t>money, </a:t>
            </a:r>
            <a:r>
              <a:rPr lang="en-US" sz="1800" dirty="0">
                <a:latin typeface="Open Sans Light"/>
                <a:cs typeface="Open Sans Light"/>
              </a:rPr>
              <a:t>and the opportunity cost not incurred by getting lost in the real estate supermarket.</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
        <p:nvSpPr>
          <p:cNvPr id="6" name="TextBox 5"/>
          <p:cNvSpPr txBox="1"/>
          <p:nvPr/>
        </p:nvSpPr>
        <p:spPr>
          <a:xfrm>
            <a:off x="457200" y="1975556"/>
            <a:ext cx="8229600" cy="923330"/>
          </a:xfrm>
          <a:prstGeom prst="rect">
            <a:avLst/>
          </a:prstGeom>
          <a:ln w="3175" cmpd="sng">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Open Sans Light"/>
                <a:cs typeface="Open Sans Light"/>
              </a:rPr>
              <a:t>In no particular order, here is a not-so-dirty baker’s dozen list as to why commercial real estate brokers are an essential and integral part of any commercial lease transaction and “the system” itself</a:t>
            </a:r>
            <a:r>
              <a:rPr lang="en-US" dirty="0" smtClean="0">
                <a:latin typeface="Open Sans Light"/>
                <a:cs typeface="Open Sans Light"/>
              </a:rPr>
              <a:t>:</a:t>
            </a:r>
            <a:endParaRPr lang="en-US" dirty="0">
              <a:latin typeface="Open Sans Light"/>
              <a:cs typeface="Open Sans Light"/>
            </a:endParaRPr>
          </a:p>
        </p:txBody>
      </p:sp>
    </p:spTree>
    <p:extLst>
      <p:ext uri="{BB962C8B-B14F-4D97-AF65-F5344CB8AC3E}">
        <p14:creationId xmlns:p14="http://schemas.microsoft.com/office/powerpoint/2010/main" val="28985144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2163358"/>
            <a:ext cx="8229600" cy="3708805"/>
          </a:xfrm>
        </p:spPr>
        <p:txBody>
          <a:bodyPr>
            <a:noAutofit/>
          </a:bodyPr>
          <a:lstStyle/>
          <a:p>
            <a:pPr lvl="0" algn="just">
              <a:buFont typeface="+mj-lt"/>
              <a:buAutoNum type="arabicPeriod" startAt="2"/>
            </a:pPr>
            <a:r>
              <a:rPr lang="en-US" sz="1800" dirty="0" smtClean="0">
                <a:latin typeface="Open Sans"/>
                <a:cs typeface="Open Sans"/>
              </a:rPr>
              <a:t>There </a:t>
            </a:r>
            <a:r>
              <a:rPr lang="en-US" sz="1800" dirty="0">
                <a:latin typeface="Open Sans"/>
                <a:cs typeface="Open Sans"/>
              </a:rPr>
              <a:t>are No Savings for a Tenant if it Doesn’t Hire a Broker</a:t>
            </a:r>
            <a:r>
              <a:rPr lang="en-US" sz="1800" dirty="0" smtClean="0">
                <a:latin typeface="Open Sans"/>
                <a:cs typeface="Open Sans"/>
              </a:rPr>
              <a:t>:</a:t>
            </a:r>
          </a:p>
          <a:p>
            <a:pPr marL="800100" lvl="1" indent="-342900" algn="just">
              <a:buFont typeface="+mj-lt"/>
              <a:buAutoNum type="alphaLcPeriod"/>
            </a:pPr>
            <a:r>
              <a:rPr lang="en-US" sz="1800" dirty="0" smtClean="0">
                <a:latin typeface="Open Sans Light"/>
                <a:cs typeface="Open Sans Light"/>
              </a:rPr>
              <a:t>Generally</a:t>
            </a:r>
            <a:r>
              <a:rPr lang="en-US" sz="1800" dirty="0">
                <a:latin typeface="Open Sans Light"/>
                <a:cs typeface="Open Sans Light"/>
              </a:rPr>
              <a:t>, a landlord will pay no less than a full commission on a lease regardless of whether a tenant has a </a:t>
            </a:r>
            <a:r>
              <a:rPr lang="en-US" sz="1800" dirty="0" smtClean="0">
                <a:latin typeface="Open Sans Light"/>
                <a:cs typeface="Open Sans Light"/>
              </a:rPr>
              <a:t>broker.</a:t>
            </a:r>
          </a:p>
          <a:p>
            <a:pPr marL="800100" lvl="1" indent="-342900" algn="just">
              <a:buFont typeface="+mj-lt"/>
              <a:buAutoNum type="alphaLcPeriod"/>
            </a:pPr>
            <a:r>
              <a:rPr lang="en-US" sz="1800" dirty="0" smtClean="0">
                <a:latin typeface="Open Sans Light"/>
                <a:cs typeface="Open Sans Light"/>
              </a:rPr>
              <a:t>Simply put, </a:t>
            </a:r>
            <a:r>
              <a:rPr lang="en-US" sz="1800" dirty="0">
                <a:latin typeface="Open Sans Light"/>
                <a:cs typeface="Open Sans Light"/>
              </a:rPr>
              <a:t>if a tenant has a broker, that fee is shared with the landlord’s </a:t>
            </a:r>
            <a:r>
              <a:rPr lang="en-US" sz="1800" dirty="0" smtClean="0">
                <a:latin typeface="Open Sans Light"/>
                <a:cs typeface="Open Sans Light"/>
              </a:rPr>
              <a:t>broker. If the tenant does not </a:t>
            </a:r>
            <a:r>
              <a:rPr lang="en-US" sz="1800" dirty="0">
                <a:latin typeface="Open Sans Light"/>
                <a:cs typeface="Open Sans Light"/>
              </a:rPr>
              <a:t>have a broker, the landlord’s broker gets the entire fee</a:t>
            </a:r>
            <a:r>
              <a:rPr lang="en-US" sz="1800" dirty="0" smtClean="0">
                <a:latin typeface="Open Sans Light"/>
                <a:cs typeface="Open Sans Light"/>
              </a:rPr>
              <a:t>.</a:t>
            </a:r>
          </a:p>
          <a:p>
            <a:pPr marL="800100" lvl="1" indent="-342900" algn="just">
              <a:buFont typeface="+mj-lt"/>
              <a:buAutoNum type="alphaLcPeriod"/>
            </a:pPr>
            <a:r>
              <a:rPr lang="en-US" sz="1800" dirty="0">
                <a:latin typeface="Open Sans Light"/>
                <a:cs typeface="Open Sans Light"/>
              </a:rPr>
              <a:t>E</a:t>
            </a:r>
            <a:r>
              <a:rPr lang="en-US" sz="1800" dirty="0" smtClean="0">
                <a:latin typeface="Open Sans Light"/>
                <a:cs typeface="Open Sans Light"/>
              </a:rPr>
              <a:t>ven on many office deals where there is an “override” increasing the full 100% commission up to an additional 50% (with a 100% commission going to the tenant’s broker and 50% commission going to the landlord’s broker) - </a:t>
            </a:r>
            <a:r>
              <a:rPr lang="en-US" sz="1800" dirty="0" smtClean="0">
                <a:latin typeface="Open Sans Light"/>
                <a:cs typeface="Open Sans Light"/>
              </a:rPr>
              <a:t>many </a:t>
            </a:r>
            <a:r>
              <a:rPr lang="en-US" sz="1800" dirty="0" smtClean="0">
                <a:latin typeface="Open Sans Light"/>
                <a:cs typeface="Open Sans Light"/>
              </a:rPr>
              <a:t>landlords will agree that for the sake of getting a lease signed, it is worth the extra cost to have both parties represented by sophisticated brokers.</a:t>
            </a:r>
            <a:endParaRPr lang="en-US" sz="1800" dirty="0">
              <a:latin typeface="Open Sans Light"/>
              <a:cs typeface="Open Sans Light"/>
            </a:endParaRP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633388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rmAutofit fontScale="90000"/>
          </a:bodyPr>
          <a:lstStyle/>
          <a:p>
            <a:r>
              <a:rPr lang="en-US" sz="3600" dirty="0">
                <a:solidFill>
                  <a:srgbClr val="F7D10F"/>
                </a:solidFill>
                <a:latin typeface="Bank Gothic"/>
                <a:cs typeface="Bank Gothic"/>
              </a:rPr>
              <a:t>Why CRE Brokers are Essential</a:t>
            </a:r>
            <a:endParaRPr lang="en-US" sz="3600" dirty="0">
              <a:solidFill>
                <a:srgbClr val="F7D10F"/>
              </a:solidFill>
            </a:endParaRPr>
          </a:p>
        </p:txBody>
      </p:sp>
      <p:sp>
        <p:nvSpPr>
          <p:cNvPr id="3" name="Content Placeholder 2"/>
          <p:cNvSpPr>
            <a:spLocks noGrp="1"/>
          </p:cNvSpPr>
          <p:nvPr>
            <p:ph idx="1"/>
          </p:nvPr>
        </p:nvSpPr>
        <p:spPr>
          <a:xfrm>
            <a:off x="457200" y="1970160"/>
            <a:ext cx="8229600" cy="3708805"/>
          </a:xfrm>
        </p:spPr>
        <p:txBody>
          <a:bodyPr>
            <a:noAutofit/>
          </a:bodyPr>
          <a:lstStyle/>
          <a:p>
            <a:pPr lvl="0" algn="just">
              <a:buFont typeface="+mj-lt"/>
              <a:buAutoNum type="arabicPeriod" startAt="3"/>
            </a:pPr>
            <a:r>
              <a:rPr lang="en-US" sz="1800" dirty="0">
                <a:latin typeface="Open Sans"/>
                <a:cs typeface="Open Sans"/>
              </a:rPr>
              <a:t>Brokers Add Value and Level the Playing Field</a:t>
            </a:r>
            <a:r>
              <a:rPr lang="en-US" sz="1800" dirty="0" smtClean="0">
                <a:latin typeface="Open Sans"/>
                <a:cs typeface="Open Sans"/>
              </a:rPr>
              <a:t>:</a:t>
            </a:r>
          </a:p>
          <a:p>
            <a:pPr marL="800100" lvl="1" indent="-342900" algn="just">
              <a:buFont typeface="+mj-lt"/>
              <a:buAutoNum type="alphaLcPeriod"/>
            </a:pPr>
            <a:r>
              <a:rPr lang="en-US" sz="1800" dirty="0" smtClean="0">
                <a:latin typeface="Open Sans Light"/>
                <a:cs typeface="Open Sans Light"/>
              </a:rPr>
              <a:t>A </a:t>
            </a:r>
            <a:r>
              <a:rPr lang="en-US" sz="1800" dirty="0">
                <a:latin typeface="Open Sans Light"/>
                <a:cs typeface="Open Sans Light"/>
              </a:rPr>
              <a:t>commercial office, retail or industrial lease is arguably one of the more one-sided, offensive documents known to mankind.</a:t>
            </a:r>
          </a:p>
          <a:p>
            <a:pPr lvl="2" algn="just"/>
            <a:r>
              <a:rPr lang="en-US" sz="1800" dirty="0">
                <a:latin typeface="Open Sans Light"/>
                <a:cs typeface="Open Sans Light"/>
              </a:rPr>
              <a:t>They are pro-</a:t>
            </a:r>
            <a:r>
              <a:rPr lang="en-US" sz="1800" dirty="0" smtClean="0">
                <a:latin typeface="Open Sans Light"/>
                <a:cs typeface="Open Sans Light"/>
              </a:rPr>
              <a:t>landlord!</a:t>
            </a:r>
            <a:endParaRPr lang="en-US" sz="1800" dirty="0">
              <a:latin typeface="Open Sans Light"/>
              <a:cs typeface="Open Sans Light"/>
            </a:endParaRPr>
          </a:p>
          <a:p>
            <a:pPr marL="857250" lvl="1" indent="-400050" algn="just">
              <a:buFont typeface="+mj-lt"/>
              <a:buAutoNum type="alphaLcPeriod"/>
            </a:pPr>
            <a:r>
              <a:rPr lang="en-US" sz="1800" dirty="0">
                <a:latin typeface="Open Sans Light"/>
                <a:cs typeface="Open Sans Light"/>
              </a:rPr>
              <a:t>By being “players” in the market 24/7/365, a broker theoretically knows which landlords have a reputation for being “tenant friendly,” and which ones are known for not playing nice in the sandbox with tenants.</a:t>
            </a:r>
          </a:p>
          <a:p>
            <a:pPr lvl="2" algn="just"/>
            <a:r>
              <a:rPr lang="en-US" sz="1800" dirty="0">
                <a:latin typeface="Open Sans Light"/>
                <a:cs typeface="Open Sans Light"/>
              </a:rPr>
              <a:t>Consequently, brokers </a:t>
            </a:r>
            <a:r>
              <a:rPr lang="en-US" sz="1800" dirty="0" smtClean="0">
                <a:latin typeface="Open Sans Light"/>
                <a:cs typeface="Open Sans Light"/>
              </a:rPr>
              <a:t>can play </a:t>
            </a:r>
            <a:r>
              <a:rPr lang="en-US" sz="1800" dirty="0">
                <a:latin typeface="Open Sans Light"/>
                <a:cs typeface="Open Sans Light"/>
              </a:rPr>
              <a:t>an integral role in helping tenants secure favorable lease </a:t>
            </a:r>
            <a:r>
              <a:rPr lang="en-US" sz="1800" dirty="0" smtClean="0">
                <a:latin typeface="Open Sans Light"/>
                <a:cs typeface="Open Sans Light"/>
              </a:rPr>
              <a:t>concessions and can act </a:t>
            </a:r>
            <a:r>
              <a:rPr lang="en-US" sz="1800" dirty="0">
                <a:latin typeface="Open Sans Light"/>
                <a:cs typeface="Open Sans Light"/>
              </a:rPr>
              <a:t>as </a:t>
            </a:r>
            <a:r>
              <a:rPr lang="en-US" sz="1800" dirty="0" smtClean="0">
                <a:latin typeface="Open Sans Light"/>
                <a:cs typeface="Open Sans Light"/>
              </a:rPr>
              <a:t>a trusted </a:t>
            </a:r>
            <a:r>
              <a:rPr lang="en-US" sz="1800" dirty="0" err="1" smtClean="0">
                <a:latin typeface="Open Sans Light"/>
                <a:cs typeface="Open Sans Light"/>
              </a:rPr>
              <a:t>consigliere</a:t>
            </a:r>
            <a:r>
              <a:rPr lang="en-US" sz="1800" dirty="0" smtClean="0">
                <a:latin typeface="Open Sans Light"/>
                <a:cs typeface="Open Sans Light"/>
              </a:rPr>
              <a:t> </a:t>
            </a:r>
            <a:r>
              <a:rPr lang="en-US" sz="1800" dirty="0">
                <a:latin typeface="Open Sans Light"/>
                <a:cs typeface="Open Sans Light"/>
              </a:rPr>
              <a:t>to the tenant’s attorney during the lease negotiations based on that broker’s knowledge </a:t>
            </a:r>
            <a:r>
              <a:rPr lang="en-US" sz="1800" dirty="0" smtClean="0">
                <a:latin typeface="Open Sans Light"/>
                <a:cs typeface="Open Sans Light"/>
              </a:rPr>
              <a:t>on </a:t>
            </a:r>
            <a:r>
              <a:rPr lang="en-US" sz="1800" dirty="0">
                <a:latin typeface="Open Sans Light"/>
                <a:cs typeface="Open Sans Light"/>
              </a:rPr>
              <a:t>what the landlord has granted </a:t>
            </a:r>
            <a:r>
              <a:rPr lang="en-US" sz="1800" dirty="0" smtClean="0">
                <a:latin typeface="Open Sans Light"/>
                <a:cs typeface="Open Sans Light"/>
              </a:rPr>
              <a:t>(and what similar properties are granting) on recent </a:t>
            </a:r>
            <a:r>
              <a:rPr lang="en-US" sz="1800" dirty="0">
                <a:latin typeface="Open Sans Light"/>
                <a:cs typeface="Open Sans Light"/>
              </a:rPr>
              <a:t>deals.</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sp>
        <p:nvSpPr>
          <p:cNvPr id="4"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Montserrat ExtraLight"/>
                <a:cs typeface="Montserrat ExtraLight"/>
              </a:rPr>
              <a:t>Baker’s Dozen List</a:t>
            </a:r>
            <a:endParaRPr lang="en-US" dirty="0">
              <a:latin typeface="Montserrat ExtraLight"/>
              <a:cs typeface="Montserrat Extra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29451539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BF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2151</TotalTime>
  <Words>1658</Words>
  <Application>Microsoft Macintosh PowerPoint</Application>
  <PresentationFormat>On-screen Show (4:3)</PresentationFormat>
  <Paragraphs>139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Table of Contents</vt:lpstr>
      <vt:lpstr>Introduction</vt:lpstr>
      <vt:lpstr>Introduction</vt:lpstr>
      <vt:lpstr>What in the World Does Drake have to do with Commercial Leasing?</vt:lpstr>
      <vt:lpstr>Why CRE Brokers are Essential</vt:lpstr>
      <vt:lpstr>Why CRE Brokers are Essential</vt:lpstr>
      <vt:lpstr>Why CRE Brokers are Essential</vt:lpstr>
      <vt:lpstr>Why CRE Brokers are Essential</vt:lpstr>
      <vt:lpstr>Why CRE Brokers are Essential</vt:lpstr>
      <vt:lpstr>Why CRE Brokers are Essential</vt:lpstr>
      <vt:lpstr>Why CRE Brokers are Essential</vt:lpstr>
      <vt:lpstr>Why CRE Brokers are Essential</vt:lpstr>
      <vt:lpstr>Why CRE Brokers are Essential</vt:lpstr>
      <vt:lpstr>Why CRE Brokers are Essential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Kripaitis</dc:creator>
  <cp:lastModifiedBy>Ryan Haber</cp:lastModifiedBy>
  <cp:revision>143</cp:revision>
  <cp:lastPrinted>2016-10-13T15:18:03Z</cp:lastPrinted>
  <dcterms:created xsi:type="dcterms:W3CDTF">2016-10-05T19:30:25Z</dcterms:created>
  <dcterms:modified xsi:type="dcterms:W3CDTF">2016-12-14T17:09:31Z</dcterms:modified>
</cp:coreProperties>
</file>