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1" r:id="rId2"/>
    <p:sldId id="256" r:id="rId3"/>
    <p:sldId id="258" r:id="rId4"/>
    <p:sldId id="259" r:id="rId5"/>
    <p:sldId id="262" r:id="rId6"/>
    <p:sldId id="275" r:id="rId7"/>
    <p:sldId id="276" r:id="rId8"/>
    <p:sldId id="264" r:id="rId9"/>
    <p:sldId id="277" r:id="rId10"/>
    <p:sldId id="278" r:id="rId11"/>
    <p:sldId id="279" r:id="rId12"/>
    <p:sldId id="280" r:id="rId13"/>
    <p:sldId id="281" r:id="rId14"/>
    <p:sldId id="282" r:id="rId15"/>
    <p:sldId id="283" r:id="rId16"/>
    <p:sldId id="260"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7D10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8121" autoAdjust="0"/>
  </p:normalViewPr>
  <p:slideViewPr>
    <p:cSldViewPr snapToGrid="0" snapToObjects="1">
      <p:cViewPr>
        <p:scale>
          <a:sx n="94" d="100"/>
          <a:sy n="94" d="100"/>
        </p:scale>
        <p:origin x="-1704" y="-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E3BCBCA-0ED5-064E-AECA-911E679A4370}" type="datetimeFigureOut">
              <a:rPr lang="en-US" smtClean="0"/>
              <a:t>12/21/16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E8099-F3C2-F646-9DD4-2B278F2B2250}" type="slidenum">
              <a:rPr lang="en-US" smtClean="0"/>
              <a:t>‹#›</a:t>
            </a:fld>
            <a:endParaRPr lang="en-US"/>
          </a:p>
        </p:txBody>
      </p:sp>
    </p:spTree>
    <p:extLst>
      <p:ext uri="{BB962C8B-B14F-4D97-AF65-F5344CB8AC3E}">
        <p14:creationId xmlns:p14="http://schemas.microsoft.com/office/powerpoint/2010/main" val="2492203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3BCBCA-0ED5-064E-AECA-911E679A4370}" type="datetimeFigureOut">
              <a:rPr lang="en-US" smtClean="0"/>
              <a:t>12/21/16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E8099-F3C2-F646-9DD4-2B278F2B2250}" type="slidenum">
              <a:rPr lang="en-US" smtClean="0"/>
              <a:t>‹#›</a:t>
            </a:fld>
            <a:endParaRPr lang="en-US"/>
          </a:p>
        </p:txBody>
      </p:sp>
    </p:spTree>
    <p:extLst>
      <p:ext uri="{BB962C8B-B14F-4D97-AF65-F5344CB8AC3E}">
        <p14:creationId xmlns:p14="http://schemas.microsoft.com/office/powerpoint/2010/main" val="2815220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3BCBCA-0ED5-064E-AECA-911E679A4370}" type="datetimeFigureOut">
              <a:rPr lang="en-US" smtClean="0"/>
              <a:t>12/21/16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E8099-F3C2-F646-9DD4-2B278F2B2250}" type="slidenum">
              <a:rPr lang="en-US" smtClean="0"/>
              <a:t>‹#›</a:t>
            </a:fld>
            <a:endParaRPr lang="en-US"/>
          </a:p>
        </p:txBody>
      </p:sp>
    </p:spTree>
    <p:extLst>
      <p:ext uri="{BB962C8B-B14F-4D97-AF65-F5344CB8AC3E}">
        <p14:creationId xmlns:p14="http://schemas.microsoft.com/office/powerpoint/2010/main" val="1805058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3BCBCA-0ED5-064E-AECA-911E679A4370}" type="datetimeFigureOut">
              <a:rPr lang="en-US" smtClean="0"/>
              <a:t>12/21/16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E8099-F3C2-F646-9DD4-2B278F2B2250}" type="slidenum">
              <a:rPr lang="en-US" smtClean="0"/>
              <a:t>‹#›</a:t>
            </a:fld>
            <a:endParaRPr lang="en-US"/>
          </a:p>
        </p:txBody>
      </p:sp>
    </p:spTree>
    <p:extLst>
      <p:ext uri="{BB962C8B-B14F-4D97-AF65-F5344CB8AC3E}">
        <p14:creationId xmlns:p14="http://schemas.microsoft.com/office/powerpoint/2010/main" val="1070891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3BCBCA-0ED5-064E-AECA-911E679A4370}" type="datetimeFigureOut">
              <a:rPr lang="en-US" smtClean="0"/>
              <a:t>12/21/16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E8099-F3C2-F646-9DD4-2B278F2B2250}" type="slidenum">
              <a:rPr lang="en-US" smtClean="0"/>
              <a:t>‹#›</a:t>
            </a:fld>
            <a:endParaRPr lang="en-US"/>
          </a:p>
        </p:txBody>
      </p:sp>
    </p:spTree>
    <p:extLst>
      <p:ext uri="{BB962C8B-B14F-4D97-AF65-F5344CB8AC3E}">
        <p14:creationId xmlns:p14="http://schemas.microsoft.com/office/powerpoint/2010/main" val="3400304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E3BCBCA-0ED5-064E-AECA-911E679A4370}" type="datetimeFigureOut">
              <a:rPr lang="en-US" smtClean="0"/>
              <a:t>12/21/16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8E8099-F3C2-F646-9DD4-2B278F2B2250}" type="slidenum">
              <a:rPr lang="en-US" smtClean="0"/>
              <a:t>‹#›</a:t>
            </a:fld>
            <a:endParaRPr lang="en-US"/>
          </a:p>
        </p:txBody>
      </p:sp>
    </p:spTree>
    <p:extLst>
      <p:ext uri="{BB962C8B-B14F-4D97-AF65-F5344CB8AC3E}">
        <p14:creationId xmlns:p14="http://schemas.microsoft.com/office/powerpoint/2010/main" val="3509222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E3BCBCA-0ED5-064E-AECA-911E679A4370}" type="datetimeFigureOut">
              <a:rPr lang="en-US" smtClean="0"/>
              <a:t>12/21/16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8E8099-F3C2-F646-9DD4-2B278F2B2250}" type="slidenum">
              <a:rPr lang="en-US" smtClean="0"/>
              <a:t>‹#›</a:t>
            </a:fld>
            <a:endParaRPr lang="en-US"/>
          </a:p>
        </p:txBody>
      </p:sp>
    </p:spTree>
    <p:extLst>
      <p:ext uri="{BB962C8B-B14F-4D97-AF65-F5344CB8AC3E}">
        <p14:creationId xmlns:p14="http://schemas.microsoft.com/office/powerpoint/2010/main" val="4103779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E3BCBCA-0ED5-064E-AECA-911E679A4370}" type="datetimeFigureOut">
              <a:rPr lang="en-US" smtClean="0"/>
              <a:t>12/21/16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8E8099-F3C2-F646-9DD4-2B278F2B2250}" type="slidenum">
              <a:rPr lang="en-US" smtClean="0"/>
              <a:t>‹#›</a:t>
            </a:fld>
            <a:endParaRPr lang="en-US"/>
          </a:p>
        </p:txBody>
      </p:sp>
    </p:spTree>
    <p:extLst>
      <p:ext uri="{BB962C8B-B14F-4D97-AF65-F5344CB8AC3E}">
        <p14:creationId xmlns:p14="http://schemas.microsoft.com/office/powerpoint/2010/main" val="3628637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3BCBCA-0ED5-064E-AECA-911E679A4370}" type="datetimeFigureOut">
              <a:rPr lang="en-US" smtClean="0"/>
              <a:t>12/21/16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8E8099-F3C2-F646-9DD4-2B278F2B2250}" type="slidenum">
              <a:rPr lang="en-US" smtClean="0"/>
              <a:t>‹#›</a:t>
            </a:fld>
            <a:endParaRPr lang="en-US"/>
          </a:p>
        </p:txBody>
      </p:sp>
    </p:spTree>
    <p:extLst>
      <p:ext uri="{BB962C8B-B14F-4D97-AF65-F5344CB8AC3E}">
        <p14:creationId xmlns:p14="http://schemas.microsoft.com/office/powerpoint/2010/main" val="2577444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3BCBCA-0ED5-064E-AECA-911E679A4370}" type="datetimeFigureOut">
              <a:rPr lang="en-US" smtClean="0"/>
              <a:t>12/21/16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8E8099-F3C2-F646-9DD4-2B278F2B2250}" type="slidenum">
              <a:rPr lang="en-US" smtClean="0"/>
              <a:t>‹#›</a:t>
            </a:fld>
            <a:endParaRPr lang="en-US"/>
          </a:p>
        </p:txBody>
      </p:sp>
    </p:spTree>
    <p:extLst>
      <p:ext uri="{BB962C8B-B14F-4D97-AF65-F5344CB8AC3E}">
        <p14:creationId xmlns:p14="http://schemas.microsoft.com/office/powerpoint/2010/main" val="3130280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3BCBCA-0ED5-064E-AECA-911E679A4370}" type="datetimeFigureOut">
              <a:rPr lang="en-US" smtClean="0"/>
              <a:t>12/21/16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8E8099-F3C2-F646-9DD4-2B278F2B2250}" type="slidenum">
              <a:rPr lang="en-US" smtClean="0"/>
              <a:t>‹#›</a:t>
            </a:fld>
            <a:endParaRPr lang="en-US"/>
          </a:p>
        </p:txBody>
      </p:sp>
    </p:spTree>
    <p:extLst>
      <p:ext uri="{BB962C8B-B14F-4D97-AF65-F5344CB8AC3E}">
        <p14:creationId xmlns:p14="http://schemas.microsoft.com/office/powerpoint/2010/main" val="275919437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3BCBCA-0ED5-064E-AECA-911E679A4370}" type="datetimeFigureOut">
              <a:rPr lang="en-US" smtClean="0"/>
              <a:t>12/21/16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8E8099-F3C2-F646-9DD4-2B278F2B2250}" type="slidenum">
              <a:rPr lang="en-US" smtClean="0"/>
              <a:t>‹#›</a:t>
            </a:fld>
            <a:endParaRPr lang="en-US"/>
          </a:p>
        </p:txBody>
      </p:sp>
    </p:spTree>
    <p:extLst>
      <p:ext uri="{BB962C8B-B14F-4D97-AF65-F5344CB8AC3E}">
        <p14:creationId xmlns:p14="http://schemas.microsoft.com/office/powerpoint/2010/main" val="20462460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 Id="rId3" Type="http://schemas.openxmlformats.org/officeDocument/2006/relationships/image" Target="../media/image5.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 Id="rId3" Type="http://schemas.openxmlformats.org/officeDocument/2006/relationships/image" Target="../media/image5.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 Id="rId3" Type="http://schemas.openxmlformats.org/officeDocument/2006/relationships/image" Target="../media/image5.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 Id="rId3" Type="http://schemas.openxmlformats.org/officeDocument/2006/relationships/image" Target="../media/image5.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 Id="rId3" Type="http://schemas.openxmlformats.org/officeDocument/2006/relationships/image" Target="../media/image5.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 Id="rId3" Type="http://schemas.openxmlformats.org/officeDocument/2006/relationships/image" Target="../media/image5.emf"/></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jpg"/><Relationship Id="rId5" Type="http://schemas.openxmlformats.org/officeDocument/2006/relationships/image" Target="../media/image10.png"/><Relationship Id="rId6" Type="http://schemas.openxmlformats.org/officeDocument/2006/relationships/hyperlink" Target="mailto:TheLeaseGuru@LeasingREality.com" TargetMode="External"/><Relationship Id="rId7" Type="http://schemas.openxmlformats.org/officeDocument/2006/relationships/image" Target="../media/image5.emf"/><Relationship Id="rId1" Type="http://schemas.openxmlformats.org/officeDocument/2006/relationships/slideLayout" Target="../slideLayouts/slideLayout1.xml"/><Relationship Id="rId2" Type="http://schemas.openxmlformats.org/officeDocument/2006/relationships/image" Target="../media/image7.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emf"/><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 Id="rId3" Type="http://schemas.openxmlformats.org/officeDocument/2006/relationships/image" Target="../media/image5.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 Id="rId3" Type="http://schemas.openxmlformats.org/officeDocument/2006/relationships/image" Target="../media/image5.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 Id="rId3" Type="http://schemas.openxmlformats.org/officeDocument/2006/relationships/image" Target="../media/image5.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 Id="rId3" Type="http://schemas.openxmlformats.org/officeDocument/2006/relationships/image" Target="../media/image5.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 Id="rId3" Type="http://schemas.openxmlformats.org/officeDocument/2006/relationships/image" Target="../media/image5.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 Id="rId3" Type="http://schemas.openxmlformats.org/officeDocument/2006/relationships/image" Target="../media/image5.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 Id="rId3"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txBox="1">
            <a:spLocks/>
          </p:cNvSpPr>
          <p:nvPr/>
        </p:nvSpPr>
        <p:spPr>
          <a:xfrm>
            <a:off x="685800" y="1637565"/>
            <a:ext cx="7772400" cy="1227872"/>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smtClean="0">
                <a:solidFill>
                  <a:srgbClr val="F7D10F"/>
                </a:solidFill>
                <a:latin typeface="Bank Gothic"/>
                <a:cs typeface="Bank Gothic"/>
              </a:rPr>
              <a:t>Free Rent Concessions </a:t>
            </a:r>
            <a:endParaRPr lang="en-US" sz="3600" dirty="0" smtClean="0">
              <a:solidFill>
                <a:srgbClr val="F7D10F"/>
              </a:solidFill>
              <a:latin typeface="Bank Gothic"/>
              <a:cs typeface="Bank Gothic"/>
            </a:endParaRPr>
          </a:p>
          <a:p>
            <a:r>
              <a:rPr lang="en-US" sz="3600" dirty="0" smtClean="0">
                <a:solidFill>
                  <a:srgbClr val="F7D10F"/>
                </a:solidFill>
                <a:latin typeface="Bank Gothic"/>
                <a:cs typeface="Bank Gothic"/>
              </a:rPr>
              <a:t>in </a:t>
            </a:r>
            <a:r>
              <a:rPr lang="en-US" sz="3600" dirty="0" smtClean="0">
                <a:solidFill>
                  <a:srgbClr val="F7D10F"/>
                </a:solidFill>
                <a:latin typeface="Bank Gothic"/>
                <a:cs typeface="Bank Gothic"/>
              </a:rPr>
              <a:t>a Commercial Lease</a:t>
            </a:r>
            <a:endParaRPr lang="en-US" sz="3600" dirty="0">
              <a:solidFill>
                <a:srgbClr val="F7D10F"/>
              </a:solidFill>
              <a:latin typeface="Bank Gothic"/>
              <a:cs typeface="Bank Gothic"/>
            </a:endParaRPr>
          </a:p>
        </p:txBody>
      </p:sp>
      <p:sp>
        <p:nvSpPr>
          <p:cNvPr id="3" name="Subtitle 2"/>
          <p:cNvSpPr txBox="1">
            <a:spLocks/>
          </p:cNvSpPr>
          <p:nvPr/>
        </p:nvSpPr>
        <p:spPr>
          <a:xfrm>
            <a:off x="1371600" y="2886092"/>
            <a:ext cx="6400800" cy="17526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400" dirty="0" smtClean="0">
                <a:solidFill>
                  <a:schemeClr val="bg1"/>
                </a:solidFill>
                <a:latin typeface="Montserrat ExtraLight"/>
                <a:cs typeface="Montserrat ExtraLight"/>
              </a:rPr>
              <a:t>Come On &amp; Take a Free Ride</a:t>
            </a:r>
            <a:endParaRPr lang="en-US" sz="2400" dirty="0">
              <a:solidFill>
                <a:schemeClr val="bg1"/>
              </a:solidFill>
              <a:latin typeface="Montserrat ExtraLight"/>
              <a:cs typeface="Montserrat ExtraLight"/>
            </a:endParaRPr>
          </a:p>
        </p:txBody>
      </p:sp>
      <p:pic>
        <p:nvPicPr>
          <p:cNvPr id="5" name="Picture 4" descr="Leasing_REality_White-Grey-Yellow_ta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1475" y="4883769"/>
            <a:ext cx="2745821" cy="1543761"/>
          </a:xfrm>
          <a:prstGeom prst="rect">
            <a:avLst/>
          </a:prstGeom>
        </p:spPr>
      </p:pic>
    </p:spTree>
    <p:extLst>
      <p:ext uri="{BB962C8B-B14F-4D97-AF65-F5344CB8AC3E}">
        <p14:creationId xmlns:p14="http://schemas.microsoft.com/office/powerpoint/2010/main" val="301753941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8471"/>
          </a:xfrm>
        </p:spPr>
        <p:txBody>
          <a:bodyPr anchor="t">
            <a:noAutofit/>
          </a:bodyPr>
          <a:lstStyle/>
          <a:p>
            <a:r>
              <a:rPr lang="en-US" sz="3300" dirty="0" smtClean="0">
                <a:solidFill>
                  <a:srgbClr val="F7D10F"/>
                </a:solidFill>
                <a:latin typeface="Bank Gothic"/>
                <a:cs typeface="Bank Gothic"/>
              </a:rPr>
              <a:t>Free Rent for an Existing Tenant</a:t>
            </a:r>
            <a:endParaRPr lang="en-US" sz="3300" dirty="0">
              <a:solidFill>
                <a:srgbClr val="F7D10F"/>
              </a:solidFill>
            </a:endParaRPr>
          </a:p>
        </p:txBody>
      </p:sp>
      <p:sp>
        <p:nvSpPr>
          <p:cNvPr id="3" name="Content Placeholder 2"/>
          <p:cNvSpPr>
            <a:spLocks noGrp="1"/>
          </p:cNvSpPr>
          <p:nvPr>
            <p:ph idx="1"/>
          </p:nvPr>
        </p:nvSpPr>
        <p:spPr>
          <a:xfrm>
            <a:off x="457200" y="1387697"/>
            <a:ext cx="8229600" cy="3007607"/>
          </a:xfrm>
        </p:spPr>
        <p:txBody>
          <a:bodyPr>
            <a:noAutofit/>
          </a:bodyPr>
          <a:lstStyle/>
          <a:p>
            <a:pPr marL="457200" lvl="0" indent="-457200">
              <a:buFont typeface="+mj-lt"/>
              <a:buAutoNum type="arabicPeriod" startAt="3"/>
            </a:pPr>
            <a:r>
              <a:rPr lang="en-US" sz="2200" b="1" dirty="0" smtClean="0">
                <a:latin typeface="Open Sans Light"/>
                <a:cs typeface="Open Sans Light"/>
              </a:rPr>
              <a:t>Hometown </a:t>
            </a:r>
            <a:r>
              <a:rPr lang="en-US" sz="2200" b="1" dirty="0">
                <a:latin typeface="Open Sans Light"/>
                <a:cs typeface="Open Sans Light"/>
              </a:rPr>
              <a:t>Discount </a:t>
            </a:r>
            <a:r>
              <a:rPr lang="en-US" sz="2200" b="1" dirty="0" smtClean="0">
                <a:latin typeface="Open Sans Light"/>
                <a:cs typeface="Open Sans Light"/>
              </a:rPr>
              <a:t>Analogy</a:t>
            </a:r>
            <a:endParaRPr lang="en-US" sz="2200" b="1" dirty="0" smtClean="0">
              <a:latin typeface="Open Sans Light"/>
              <a:cs typeface="Open Sans Light"/>
            </a:endParaRPr>
          </a:p>
          <a:p>
            <a:pPr marL="1027113" lvl="1" indent="-392113">
              <a:buFont typeface="+mj-lt"/>
              <a:buAutoNum type="alphaLcPeriod"/>
            </a:pPr>
            <a:r>
              <a:rPr lang="en-US" sz="2200" dirty="0" smtClean="0">
                <a:latin typeface="Open Sans Light"/>
                <a:cs typeface="Open Sans Light"/>
              </a:rPr>
              <a:t>Although </a:t>
            </a:r>
            <a:r>
              <a:rPr lang="en-US" sz="2200" dirty="0">
                <a:latin typeface="Open Sans Light"/>
                <a:cs typeface="Open Sans Light"/>
              </a:rPr>
              <a:t>it might not be necessary for a landlord to treat its existing tenant as a true free agent:</a:t>
            </a:r>
          </a:p>
          <a:p>
            <a:pPr marL="1485900" lvl="3">
              <a:buFont typeface="Arial"/>
              <a:buChar char="•"/>
            </a:pPr>
            <a:r>
              <a:rPr lang="en-US" sz="2200" dirty="0">
                <a:latin typeface="Open Sans Light"/>
                <a:cs typeface="Open Sans Light"/>
              </a:rPr>
              <a:t>It should have an open mind when its tenant is willing to discuss giving its landlord a “hometown discount.</a:t>
            </a:r>
            <a:r>
              <a:rPr lang="en-US" sz="2200" dirty="0" smtClean="0">
                <a:latin typeface="Open Sans Light"/>
                <a:cs typeface="Open Sans Light"/>
              </a:rPr>
              <a:t>”</a:t>
            </a:r>
          </a:p>
          <a:p>
            <a:pPr marL="1027113" lvl="1" indent="-392113">
              <a:buFont typeface="+mj-lt"/>
              <a:buAutoNum type="alphaLcPeriod"/>
            </a:pPr>
            <a:r>
              <a:rPr lang="en-US" sz="2200" dirty="0" smtClean="0">
                <a:latin typeface="Open Sans Light"/>
                <a:cs typeface="Open Sans Light"/>
              </a:rPr>
              <a:t>Landlords </a:t>
            </a:r>
            <a:r>
              <a:rPr lang="en-US" sz="2200" dirty="0">
                <a:latin typeface="Open Sans Light"/>
                <a:cs typeface="Open Sans Light"/>
              </a:rPr>
              <a:t>should in turn be willing to throw that tenant a bit of love in the form of </a:t>
            </a:r>
            <a:r>
              <a:rPr lang="en-US" sz="2200" dirty="0" smtClean="0">
                <a:latin typeface="Open Sans Light"/>
                <a:cs typeface="Open Sans Light"/>
              </a:rPr>
              <a:t>“reduced” free </a:t>
            </a:r>
            <a:r>
              <a:rPr lang="en-US" sz="2200" dirty="0">
                <a:latin typeface="Open Sans Light"/>
                <a:cs typeface="Open Sans Light"/>
              </a:rPr>
              <a:t>rent and other concessions</a:t>
            </a:r>
            <a:r>
              <a:rPr lang="en-US" sz="2200" dirty="0" smtClean="0">
                <a:latin typeface="Open Sans Light"/>
                <a:cs typeface="Open Sans Light"/>
              </a:rPr>
              <a:t>.</a:t>
            </a:r>
          </a:p>
          <a:p>
            <a:pPr marL="1027113" lvl="1" indent="-392113">
              <a:buFont typeface="+mj-lt"/>
              <a:buAutoNum type="alphaLcPeriod"/>
            </a:pPr>
            <a:endParaRPr lang="en-US" sz="2200" dirty="0">
              <a:latin typeface="Open Sans Light"/>
              <a:cs typeface="Open Sans Light"/>
            </a:endParaRPr>
          </a:p>
          <a:p>
            <a:pPr marL="0" indent="0">
              <a:buNone/>
            </a:pPr>
            <a:r>
              <a:rPr lang="en-US" sz="2200" dirty="0">
                <a:latin typeface="Open Sans Light"/>
                <a:cs typeface="Open Sans Light"/>
              </a:rPr>
              <a:t>Simply, it’s a win-win for both sides in most situations where a tenant opts to remain in its space.</a:t>
            </a:r>
          </a:p>
          <a:p>
            <a:pPr marL="0" indent="0" algn="just">
              <a:buNone/>
            </a:pPr>
            <a:endParaRPr lang="en-US" sz="1600" dirty="0" smtClean="0">
              <a:latin typeface="Open Sans Light"/>
              <a:cs typeface="Open Sans Light"/>
            </a:endParaRPr>
          </a:p>
          <a:p>
            <a:pPr marL="0" indent="0" algn="just">
              <a:buNone/>
            </a:pPr>
            <a:endParaRPr lang="en-US" sz="1600" dirty="0">
              <a:latin typeface="Open Sans Light"/>
              <a:cs typeface="Open Sans Light"/>
            </a:endParaRPr>
          </a:p>
          <a:p>
            <a:pPr marL="0" indent="0" algn="just">
              <a:buNone/>
            </a:pPr>
            <a:endParaRPr lang="en-US" sz="1500" dirty="0">
              <a:latin typeface="Open Sans Light"/>
              <a:cs typeface="Open Sans Light"/>
            </a:endParaRPr>
          </a:p>
        </p:txBody>
      </p:sp>
      <p:pic>
        <p:nvPicPr>
          <p:cNvPr id="5" name="Picture 4" descr="Leasing_REality_White-Grey-Yellow.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8156" y="6356932"/>
            <a:ext cx="846045" cy="475665"/>
          </a:xfrm>
          <a:prstGeom prst="rect">
            <a:avLst/>
          </a:prstGeom>
        </p:spPr>
      </p:pic>
    </p:spTree>
    <p:extLst>
      <p:ext uri="{BB962C8B-B14F-4D97-AF65-F5344CB8AC3E}">
        <p14:creationId xmlns:p14="http://schemas.microsoft.com/office/powerpoint/2010/main" val="182018699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39426"/>
            <a:ext cx="8229600" cy="928471"/>
          </a:xfrm>
        </p:spPr>
        <p:txBody>
          <a:bodyPr anchor="t">
            <a:noAutofit/>
          </a:bodyPr>
          <a:lstStyle/>
          <a:p>
            <a:r>
              <a:rPr lang="en-US" sz="2950" dirty="0" smtClean="0">
                <a:solidFill>
                  <a:srgbClr val="F7D10F"/>
                </a:solidFill>
                <a:latin typeface="Bank Gothic"/>
                <a:cs typeface="Bank Gothic"/>
              </a:rPr>
              <a:t>Free Rent </a:t>
            </a:r>
            <a:r>
              <a:rPr lang="en-US" sz="2950" dirty="0" smtClean="0">
                <a:solidFill>
                  <a:srgbClr val="F7D10F"/>
                </a:solidFill>
                <a:latin typeface="Bank Gothic"/>
                <a:cs typeface="Bank Gothic"/>
              </a:rPr>
              <a:t>vs. </a:t>
            </a:r>
            <a:r>
              <a:rPr lang="en-US" sz="2950" dirty="0" smtClean="0">
                <a:solidFill>
                  <a:srgbClr val="F7D10F"/>
                </a:solidFill>
                <a:latin typeface="Bank Gothic"/>
                <a:cs typeface="Bank Gothic"/>
              </a:rPr>
              <a:t/>
            </a:r>
            <a:br>
              <a:rPr lang="en-US" sz="2950" dirty="0" smtClean="0">
                <a:solidFill>
                  <a:srgbClr val="F7D10F"/>
                </a:solidFill>
                <a:latin typeface="Bank Gothic"/>
                <a:cs typeface="Bank Gothic"/>
              </a:rPr>
            </a:br>
            <a:r>
              <a:rPr lang="en-US" sz="2950" dirty="0" smtClean="0">
                <a:solidFill>
                  <a:srgbClr val="F7D10F"/>
                </a:solidFill>
                <a:latin typeface="Bank Gothic"/>
                <a:cs typeface="Bank Gothic"/>
              </a:rPr>
              <a:t>a Tenant Improvement Allowance</a:t>
            </a:r>
            <a:endParaRPr lang="en-US" sz="2950" dirty="0">
              <a:solidFill>
                <a:srgbClr val="F7D10F"/>
              </a:solidFill>
            </a:endParaRPr>
          </a:p>
        </p:txBody>
      </p:sp>
      <p:sp>
        <p:nvSpPr>
          <p:cNvPr id="3" name="Content Placeholder 2"/>
          <p:cNvSpPr>
            <a:spLocks noGrp="1"/>
          </p:cNvSpPr>
          <p:nvPr>
            <p:ph idx="1"/>
          </p:nvPr>
        </p:nvSpPr>
        <p:spPr>
          <a:xfrm>
            <a:off x="457200" y="1495777"/>
            <a:ext cx="8229600" cy="3007607"/>
          </a:xfrm>
        </p:spPr>
        <p:txBody>
          <a:bodyPr>
            <a:noAutofit/>
          </a:bodyPr>
          <a:lstStyle/>
          <a:p>
            <a:pPr marL="0" lvl="0" indent="0">
              <a:buNone/>
            </a:pPr>
            <a:r>
              <a:rPr lang="en-US" sz="2000" b="1" dirty="0">
                <a:latin typeface="Open Sans Light"/>
                <a:cs typeface="Open Sans Light"/>
              </a:rPr>
              <a:t>An Easy Choice for </a:t>
            </a:r>
            <a:r>
              <a:rPr lang="en-US" sz="2000" b="1" dirty="0" smtClean="0">
                <a:latin typeface="Open Sans Light"/>
                <a:cs typeface="Open Sans Light"/>
              </a:rPr>
              <a:t>Landlords</a:t>
            </a:r>
          </a:p>
          <a:p>
            <a:pPr marL="0" lvl="0" indent="0">
              <a:buNone/>
            </a:pPr>
            <a:r>
              <a:rPr lang="en-US" sz="2000" dirty="0" smtClean="0">
                <a:latin typeface="Open Sans Light"/>
                <a:cs typeface="Open Sans Light"/>
              </a:rPr>
              <a:t>Generally</a:t>
            </a:r>
            <a:r>
              <a:rPr lang="en-US" sz="2000" dirty="0">
                <a:latin typeface="Open Sans Light"/>
                <a:cs typeface="Open Sans Light"/>
              </a:rPr>
              <a:t>, if given a choice between giving a tenant free rent or a tenant improvement </a:t>
            </a:r>
            <a:r>
              <a:rPr lang="en-US" sz="2000" dirty="0" smtClean="0">
                <a:latin typeface="Open Sans Light"/>
                <a:cs typeface="Open Sans Light"/>
              </a:rPr>
              <a:t>allowance (“TIA”):</a:t>
            </a:r>
            <a:endParaRPr lang="en-US" sz="2000" dirty="0" smtClean="0">
              <a:latin typeface="Open Sans Light"/>
              <a:cs typeface="Open Sans Light"/>
            </a:endParaRPr>
          </a:p>
          <a:p>
            <a:pPr marL="512763" lvl="3" indent="-282575">
              <a:buFont typeface="+mj-lt"/>
              <a:buAutoNum type="alphaLcPeriod"/>
            </a:pPr>
            <a:r>
              <a:rPr lang="en-US" dirty="0" smtClean="0">
                <a:latin typeface="Open Sans Light"/>
                <a:cs typeface="Open Sans Light"/>
              </a:rPr>
              <a:t>Virtually </a:t>
            </a:r>
            <a:r>
              <a:rPr lang="en-US" dirty="0">
                <a:latin typeface="Open Sans Light"/>
                <a:cs typeface="Open Sans Light"/>
              </a:rPr>
              <a:t>all landlords would prefer to grant a free rent concession, if for no other reason than not having to go into their pocket.</a:t>
            </a:r>
          </a:p>
          <a:p>
            <a:pPr marL="512763" lvl="3" indent="-282575">
              <a:buFont typeface="+mj-lt"/>
              <a:buAutoNum type="alphaLcPeriod"/>
            </a:pPr>
            <a:r>
              <a:rPr lang="en-US" dirty="0">
                <a:latin typeface="Open Sans Light"/>
                <a:cs typeface="Open Sans Light"/>
              </a:rPr>
              <a:t>Imagine a landlord who gets caught holding the bag after granting a large TIA to a retail tenant who goes bankrupt</a:t>
            </a:r>
            <a:r>
              <a:rPr lang="en-US" dirty="0" smtClean="0">
                <a:latin typeface="Open Sans Light"/>
                <a:cs typeface="Open Sans Light"/>
              </a:rPr>
              <a:t>:</a:t>
            </a:r>
          </a:p>
          <a:p>
            <a:pPr marL="919163" lvl="4" indent="-230188">
              <a:buFont typeface="Arial"/>
              <a:buChar char="•"/>
            </a:pPr>
            <a:r>
              <a:rPr lang="en-US" dirty="0" smtClean="0">
                <a:latin typeface="Open Sans Light"/>
                <a:cs typeface="Open Sans Light"/>
              </a:rPr>
              <a:t>Their </a:t>
            </a:r>
            <a:r>
              <a:rPr lang="en-US" dirty="0">
                <a:latin typeface="Open Sans Light"/>
                <a:cs typeface="Open Sans Light"/>
              </a:rPr>
              <a:t>consequential pain would have been easier to swallow financially if they had merely granted a large free rent concession, and made the retail tenant pay out-of-pocket for their own improvements.</a:t>
            </a:r>
          </a:p>
          <a:p>
            <a:pPr marL="0" indent="0" algn="just">
              <a:buNone/>
            </a:pPr>
            <a:endParaRPr lang="en-US" sz="1600" dirty="0" smtClean="0">
              <a:latin typeface="Open Sans Light"/>
              <a:cs typeface="Open Sans Light"/>
            </a:endParaRPr>
          </a:p>
          <a:p>
            <a:pPr marL="0" indent="0" algn="just">
              <a:buNone/>
            </a:pPr>
            <a:endParaRPr lang="en-US" sz="1600" dirty="0">
              <a:latin typeface="Open Sans Light"/>
              <a:cs typeface="Open Sans Light"/>
            </a:endParaRPr>
          </a:p>
          <a:p>
            <a:pPr marL="0" indent="0" algn="just">
              <a:buNone/>
            </a:pPr>
            <a:endParaRPr lang="en-US" sz="1500" dirty="0">
              <a:latin typeface="Open Sans Light"/>
              <a:cs typeface="Open Sans Light"/>
            </a:endParaRPr>
          </a:p>
        </p:txBody>
      </p:sp>
      <p:pic>
        <p:nvPicPr>
          <p:cNvPr id="5" name="Picture 4" descr="Leasing_REality_White-Grey-Yellow.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8156" y="6356932"/>
            <a:ext cx="846045" cy="475665"/>
          </a:xfrm>
          <a:prstGeom prst="rect">
            <a:avLst/>
          </a:prstGeom>
        </p:spPr>
      </p:pic>
    </p:spTree>
    <p:extLst>
      <p:ext uri="{BB962C8B-B14F-4D97-AF65-F5344CB8AC3E}">
        <p14:creationId xmlns:p14="http://schemas.microsoft.com/office/powerpoint/2010/main" val="352097145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66559"/>
            <a:ext cx="8229600" cy="928471"/>
          </a:xfrm>
        </p:spPr>
        <p:txBody>
          <a:bodyPr anchor="t">
            <a:noAutofit/>
          </a:bodyPr>
          <a:lstStyle/>
          <a:p>
            <a:r>
              <a:rPr lang="en-US" sz="2950" dirty="0" smtClean="0">
                <a:solidFill>
                  <a:srgbClr val="F7D10F"/>
                </a:solidFill>
                <a:latin typeface="Bank Gothic"/>
                <a:cs typeface="Bank Gothic"/>
              </a:rPr>
              <a:t>There is No Such Thing as </a:t>
            </a:r>
            <a:br>
              <a:rPr lang="en-US" sz="2950" dirty="0" smtClean="0">
                <a:solidFill>
                  <a:srgbClr val="F7D10F"/>
                </a:solidFill>
                <a:latin typeface="Bank Gothic"/>
                <a:cs typeface="Bank Gothic"/>
              </a:rPr>
            </a:br>
            <a:r>
              <a:rPr lang="en-US" sz="2950" dirty="0" smtClean="0">
                <a:solidFill>
                  <a:srgbClr val="F7D10F"/>
                </a:solidFill>
                <a:latin typeface="Bank Gothic"/>
                <a:cs typeface="Bank Gothic"/>
              </a:rPr>
              <a:t>Something for Nothing</a:t>
            </a:r>
            <a:endParaRPr lang="en-US" sz="2950" dirty="0">
              <a:solidFill>
                <a:srgbClr val="F7D10F"/>
              </a:solidFill>
            </a:endParaRPr>
          </a:p>
        </p:txBody>
      </p:sp>
      <p:sp>
        <p:nvSpPr>
          <p:cNvPr id="3" name="Content Placeholder 2"/>
          <p:cNvSpPr>
            <a:spLocks noGrp="1"/>
          </p:cNvSpPr>
          <p:nvPr>
            <p:ph idx="1"/>
          </p:nvPr>
        </p:nvSpPr>
        <p:spPr>
          <a:xfrm>
            <a:off x="457200" y="1495777"/>
            <a:ext cx="8229600" cy="3007607"/>
          </a:xfrm>
        </p:spPr>
        <p:txBody>
          <a:bodyPr>
            <a:noAutofit/>
          </a:bodyPr>
          <a:lstStyle/>
          <a:p>
            <a:pPr marL="0" lvl="0" indent="0">
              <a:buNone/>
            </a:pPr>
            <a:endParaRPr lang="en-US" sz="2400" b="1" dirty="0" smtClean="0">
              <a:latin typeface="Open Sans Light"/>
              <a:cs typeface="Open Sans Light"/>
            </a:endParaRPr>
          </a:p>
          <a:p>
            <a:pPr marL="0" lvl="0" indent="0">
              <a:buNone/>
            </a:pPr>
            <a:endParaRPr lang="en-US" sz="2400" dirty="0" smtClean="0">
              <a:latin typeface="Open Sans Light"/>
              <a:cs typeface="Open Sans Light"/>
            </a:endParaRPr>
          </a:p>
          <a:p>
            <a:pPr marL="0" lvl="0" indent="0">
              <a:buNone/>
            </a:pPr>
            <a:r>
              <a:rPr lang="en-US" sz="2400" dirty="0" smtClean="0">
                <a:latin typeface="Open Sans Light"/>
                <a:cs typeface="Open Sans Light"/>
              </a:rPr>
              <a:t>Tenants </a:t>
            </a:r>
            <a:r>
              <a:rPr lang="en-US" sz="2400" dirty="0">
                <a:latin typeface="Open Sans Light"/>
                <a:cs typeface="Open Sans Light"/>
              </a:rPr>
              <a:t>and landlords alike need to be aware that there really is no such thing as money for nothing and perks for free</a:t>
            </a:r>
            <a:r>
              <a:rPr lang="en-US" sz="2400" dirty="0" smtClean="0">
                <a:latin typeface="Open Sans Light"/>
                <a:cs typeface="Open Sans Light"/>
              </a:rPr>
              <a:t>! Read this simply as “LIFE IS A TRADEOFF!”</a:t>
            </a:r>
            <a:endParaRPr lang="en-US" sz="2400" dirty="0">
              <a:latin typeface="Open Sans Light"/>
              <a:cs typeface="Open Sans Light"/>
            </a:endParaRPr>
          </a:p>
          <a:p>
            <a:pPr marL="0" indent="0" algn="just">
              <a:buNone/>
            </a:pPr>
            <a:endParaRPr lang="en-US" sz="1600" dirty="0" smtClean="0">
              <a:latin typeface="Open Sans Light"/>
              <a:cs typeface="Open Sans Light"/>
            </a:endParaRPr>
          </a:p>
          <a:p>
            <a:pPr marL="0" indent="0" algn="just">
              <a:buNone/>
            </a:pPr>
            <a:endParaRPr lang="en-US" sz="1600" dirty="0">
              <a:latin typeface="Open Sans Light"/>
              <a:cs typeface="Open Sans Light"/>
            </a:endParaRPr>
          </a:p>
          <a:p>
            <a:pPr marL="0" indent="0" algn="just">
              <a:buNone/>
            </a:pPr>
            <a:endParaRPr lang="en-US" sz="1500" dirty="0">
              <a:latin typeface="Open Sans Light"/>
              <a:cs typeface="Open Sans Light"/>
            </a:endParaRPr>
          </a:p>
        </p:txBody>
      </p:sp>
      <p:pic>
        <p:nvPicPr>
          <p:cNvPr id="5" name="Picture 4" descr="Leasing_REality_White-Grey-Yellow.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8156" y="6356932"/>
            <a:ext cx="846045" cy="475665"/>
          </a:xfrm>
          <a:prstGeom prst="rect">
            <a:avLst/>
          </a:prstGeom>
        </p:spPr>
      </p:pic>
      <p:sp>
        <p:nvSpPr>
          <p:cNvPr id="6" name="Subtitle 2"/>
          <p:cNvSpPr txBox="1">
            <a:spLocks/>
          </p:cNvSpPr>
          <p:nvPr/>
        </p:nvSpPr>
        <p:spPr>
          <a:xfrm>
            <a:off x="457200" y="1203109"/>
            <a:ext cx="8229600" cy="121424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800" dirty="0" smtClean="0">
                <a:latin typeface="Montserrat ExtraLight"/>
                <a:cs typeface="Montserrat ExtraLight"/>
              </a:rPr>
              <a:t>The Flip Side</a:t>
            </a:r>
            <a:endParaRPr lang="en-US" sz="2800" dirty="0">
              <a:latin typeface="Montserrat ExtraLight"/>
              <a:cs typeface="Montserrat ExtraLight"/>
            </a:endParaRPr>
          </a:p>
        </p:txBody>
      </p:sp>
    </p:spTree>
    <p:extLst>
      <p:ext uri="{BB962C8B-B14F-4D97-AF65-F5344CB8AC3E}">
        <p14:creationId xmlns:p14="http://schemas.microsoft.com/office/powerpoint/2010/main" val="161735149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66559"/>
            <a:ext cx="8229600" cy="928471"/>
          </a:xfrm>
        </p:spPr>
        <p:txBody>
          <a:bodyPr anchor="t">
            <a:noAutofit/>
          </a:bodyPr>
          <a:lstStyle/>
          <a:p>
            <a:r>
              <a:rPr lang="en-US" sz="2950" dirty="0" smtClean="0">
                <a:solidFill>
                  <a:srgbClr val="F7D10F"/>
                </a:solidFill>
                <a:latin typeface="Bank Gothic"/>
                <a:cs typeface="Bank Gothic"/>
              </a:rPr>
              <a:t>There is No Such Thing as </a:t>
            </a:r>
            <a:br>
              <a:rPr lang="en-US" sz="2950" dirty="0" smtClean="0">
                <a:solidFill>
                  <a:srgbClr val="F7D10F"/>
                </a:solidFill>
                <a:latin typeface="Bank Gothic"/>
                <a:cs typeface="Bank Gothic"/>
              </a:rPr>
            </a:br>
            <a:r>
              <a:rPr lang="en-US" sz="2950" dirty="0" smtClean="0">
                <a:solidFill>
                  <a:srgbClr val="F7D10F"/>
                </a:solidFill>
                <a:latin typeface="Bank Gothic"/>
                <a:cs typeface="Bank Gothic"/>
              </a:rPr>
              <a:t>Something for Nothing</a:t>
            </a:r>
            <a:endParaRPr lang="en-US" sz="2950" dirty="0">
              <a:solidFill>
                <a:srgbClr val="F7D10F"/>
              </a:solidFill>
            </a:endParaRPr>
          </a:p>
        </p:txBody>
      </p:sp>
      <p:sp>
        <p:nvSpPr>
          <p:cNvPr id="3" name="Content Placeholder 2"/>
          <p:cNvSpPr>
            <a:spLocks noGrp="1"/>
          </p:cNvSpPr>
          <p:nvPr>
            <p:ph idx="1"/>
          </p:nvPr>
        </p:nvSpPr>
        <p:spPr>
          <a:xfrm>
            <a:off x="457200" y="1612330"/>
            <a:ext cx="8229600" cy="3979578"/>
          </a:xfrm>
        </p:spPr>
        <p:txBody>
          <a:bodyPr>
            <a:noAutofit/>
          </a:bodyPr>
          <a:lstStyle/>
          <a:p>
            <a:pPr marL="0" lvl="0" indent="0">
              <a:buNone/>
            </a:pPr>
            <a:r>
              <a:rPr lang="en-US" sz="2300" b="1" dirty="0" smtClean="0">
                <a:latin typeface="Open Sans Light"/>
                <a:cs typeface="Open Sans Light"/>
              </a:rPr>
              <a:t>A </a:t>
            </a:r>
            <a:r>
              <a:rPr lang="en-US" sz="2300" b="1" dirty="0">
                <a:latin typeface="Open Sans Light"/>
                <a:cs typeface="Open Sans Light"/>
              </a:rPr>
              <a:t>well-crafted lease (on the landlord’s side) may have language which provides that</a:t>
            </a:r>
            <a:r>
              <a:rPr lang="en-US" sz="2300" b="1" dirty="0" smtClean="0">
                <a:latin typeface="Open Sans Light"/>
                <a:cs typeface="Open Sans Light"/>
              </a:rPr>
              <a:t>:</a:t>
            </a:r>
          </a:p>
          <a:p>
            <a:pPr lvl="1" indent="-342900">
              <a:buFont typeface="+mj-lt"/>
              <a:buAutoNum type="alphaLcPeriod"/>
            </a:pPr>
            <a:r>
              <a:rPr lang="en-US" sz="2300" dirty="0" smtClean="0">
                <a:latin typeface="Open Sans Light"/>
                <a:cs typeface="Open Sans Light"/>
              </a:rPr>
              <a:t>In </a:t>
            </a:r>
            <a:r>
              <a:rPr lang="en-US" sz="2300" dirty="0">
                <a:latin typeface="Open Sans Light"/>
                <a:cs typeface="Open Sans Light"/>
              </a:rPr>
              <a:t>the event of an uncured default by a tenant, the free rent granted at lease execution will need to be paid </a:t>
            </a:r>
            <a:r>
              <a:rPr lang="en-US" sz="2300" dirty="0" smtClean="0">
                <a:latin typeface="Open Sans Light"/>
                <a:cs typeface="Open Sans Light"/>
              </a:rPr>
              <a:t>back </a:t>
            </a:r>
            <a:r>
              <a:rPr lang="en-US" sz="2300" dirty="0" smtClean="0">
                <a:latin typeface="Open Sans Light"/>
                <a:cs typeface="Open Sans Light"/>
              </a:rPr>
              <a:t>by the tenant </a:t>
            </a:r>
            <a:r>
              <a:rPr lang="en-US" sz="2300" dirty="0" smtClean="0">
                <a:latin typeface="Open Sans Light"/>
                <a:cs typeface="Open Sans Light"/>
              </a:rPr>
              <a:t>to </a:t>
            </a:r>
            <a:r>
              <a:rPr lang="en-US" sz="2300" dirty="0">
                <a:latin typeface="Open Sans Light"/>
                <a:cs typeface="Open Sans Light"/>
              </a:rPr>
              <a:t>landlord; </a:t>
            </a:r>
            <a:r>
              <a:rPr lang="en-US" sz="2300" dirty="0" smtClean="0">
                <a:latin typeface="Open Sans Light"/>
                <a:cs typeface="Open Sans Light"/>
              </a:rPr>
              <a:t>and</a:t>
            </a:r>
          </a:p>
          <a:p>
            <a:pPr marL="738188" lvl="1" indent="-333375">
              <a:buFont typeface="+mj-lt"/>
              <a:buAutoNum type="alphaLcPeriod"/>
            </a:pPr>
            <a:r>
              <a:rPr lang="en-US" sz="2300" dirty="0">
                <a:latin typeface="Open Sans Light"/>
                <a:cs typeface="Open Sans Light"/>
              </a:rPr>
              <a:t>I</a:t>
            </a:r>
            <a:r>
              <a:rPr lang="en-US" sz="2300" dirty="0" smtClean="0">
                <a:latin typeface="Open Sans Light"/>
                <a:cs typeface="Open Sans Light"/>
              </a:rPr>
              <a:t>n </a:t>
            </a:r>
            <a:r>
              <a:rPr lang="en-US" sz="2300" dirty="0">
                <a:latin typeface="Open Sans Light"/>
                <a:cs typeface="Open Sans Light"/>
              </a:rPr>
              <a:t>order for the principals of a tenant to personally relieve themselves of their obligations under a “good guy” or straight guarantee, they will need to pay landlord </a:t>
            </a:r>
            <a:r>
              <a:rPr lang="en-US" sz="2300" dirty="0" smtClean="0">
                <a:latin typeface="Open Sans Light"/>
                <a:cs typeface="Open Sans Light"/>
              </a:rPr>
              <a:t>any unamortized </a:t>
            </a:r>
            <a:r>
              <a:rPr lang="en-US" sz="2300" dirty="0">
                <a:latin typeface="Open Sans Light"/>
                <a:cs typeface="Open Sans Light"/>
              </a:rPr>
              <a:t>free rent concessions </a:t>
            </a:r>
            <a:r>
              <a:rPr lang="en-US" sz="2300" dirty="0" smtClean="0">
                <a:latin typeface="Open Sans Light"/>
                <a:cs typeface="Open Sans Light"/>
              </a:rPr>
              <a:t>upon the </a:t>
            </a:r>
            <a:r>
              <a:rPr lang="en-US" sz="2300" dirty="0">
                <a:latin typeface="Open Sans Light"/>
                <a:cs typeface="Open Sans Light"/>
              </a:rPr>
              <a:t>early termination </a:t>
            </a:r>
            <a:r>
              <a:rPr lang="en-US" sz="2300" dirty="0" smtClean="0">
                <a:latin typeface="Open Sans Light"/>
                <a:cs typeface="Open Sans Light"/>
              </a:rPr>
              <a:t>of </a:t>
            </a:r>
            <a:r>
              <a:rPr lang="en-US" sz="2300" dirty="0">
                <a:latin typeface="Open Sans Light"/>
                <a:cs typeface="Open Sans Light"/>
              </a:rPr>
              <a:t>the lease.</a:t>
            </a:r>
          </a:p>
          <a:p>
            <a:pPr marL="0" indent="0" algn="just">
              <a:buNone/>
            </a:pPr>
            <a:endParaRPr lang="en-US" sz="1600" dirty="0" smtClean="0">
              <a:latin typeface="Open Sans Light"/>
              <a:cs typeface="Open Sans Light"/>
            </a:endParaRPr>
          </a:p>
          <a:p>
            <a:pPr marL="0" indent="0" algn="just">
              <a:buNone/>
            </a:pPr>
            <a:endParaRPr lang="en-US" sz="1600" dirty="0">
              <a:latin typeface="Open Sans Light"/>
              <a:cs typeface="Open Sans Light"/>
            </a:endParaRPr>
          </a:p>
          <a:p>
            <a:pPr marL="0" indent="0" algn="just">
              <a:buNone/>
            </a:pPr>
            <a:endParaRPr lang="en-US" sz="1500" dirty="0">
              <a:latin typeface="Open Sans Light"/>
              <a:cs typeface="Open Sans Light"/>
            </a:endParaRPr>
          </a:p>
        </p:txBody>
      </p:sp>
      <p:pic>
        <p:nvPicPr>
          <p:cNvPr id="5" name="Picture 4" descr="Leasing_REality_White-Grey-Yellow.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8156" y="6356932"/>
            <a:ext cx="846045" cy="475665"/>
          </a:xfrm>
          <a:prstGeom prst="rect">
            <a:avLst/>
          </a:prstGeom>
        </p:spPr>
      </p:pic>
    </p:spTree>
    <p:extLst>
      <p:ext uri="{BB962C8B-B14F-4D97-AF65-F5344CB8AC3E}">
        <p14:creationId xmlns:p14="http://schemas.microsoft.com/office/powerpoint/2010/main" val="336166721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66559"/>
            <a:ext cx="8229600" cy="928471"/>
          </a:xfrm>
        </p:spPr>
        <p:txBody>
          <a:bodyPr anchor="t">
            <a:noAutofit/>
          </a:bodyPr>
          <a:lstStyle/>
          <a:p>
            <a:r>
              <a:rPr lang="en-US" sz="2950" dirty="0" smtClean="0">
                <a:solidFill>
                  <a:srgbClr val="F7D10F"/>
                </a:solidFill>
                <a:latin typeface="Bank Gothic"/>
                <a:cs typeface="Bank Gothic"/>
              </a:rPr>
              <a:t>There is No Such Thing as </a:t>
            </a:r>
            <a:br>
              <a:rPr lang="en-US" sz="2950" dirty="0" smtClean="0">
                <a:solidFill>
                  <a:srgbClr val="F7D10F"/>
                </a:solidFill>
                <a:latin typeface="Bank Gothic"/>
                <a:cs typeface="Bank Gothic"/>
              </a:rPr>
            </a:br>
            <a:r>
              <a:rPr lang="en-US" sz="2950" dirty="0" smtClean="0">
                <a:solidFill>
                  <a:srgbClr val="F7D10F"/>
                </a:solidFill>
                <a:latin typeface="Bank Gothic"/>
                <a:cs typeface="Bank Gothic"/>
              </a:rPr>
              <a:t>Something for Nothing</a:t>
            </a:r>
            <a:endParaRPr lang="en-US" sz="2950" dirty="0">
              <a:solidFill>
                <a:srgbClr val="F7D10F"/>
              </a:solidFill>
            </a:endParaRPr>
          </a:p>
        </p:txBody>
      </p:sp>
      <p:sp>
        <p:nvSpPr>
          <p:cNvPr id="3" name="Content Placeholder 2"/>
          <p:cNvSpPr>
            <a:spLocks noGrp="1"/>
          </p:cNvSpPr>
          <p:nvPr>
            <p:ph idx="1"/>
          </p:nvPr>
        </p:nvSpPr>
        <p:spPr>
          <a:xfrm>
            <a:off x="457200" y="1612330"/>
            <a:ext cx="8229600" cy="3850624"/>
          </a:xfrm>
        </p:spPr>
        <p:txBody>
          <a:bodyPr>
            <a:noAutofit/>
          </a:bodyPr>
          <a:lstStyle/>
          <a:p>
            <a:pPr marL="0" lvl="0" indent="0">
              <a:buNone/>
            </a:pPr>
            <a:r>
              <a:rPr lang="en-US" sz="2400" b="1" dirty="0">
                <a:latin typeface="Open Sans Light"/>
                <a:cs typeface="Open Sans Light"/>
              </a:rPr>
              <a:t>Tenant’s </a:t>
            </a:r>
            <a:r>
              <a:rPr lang="en-US" sz="2400" b="1" dirty="0" smtClean="0">
                <a:latin typeface="Open Sans Light"/>
                <a:cs typeface="Open Sans Light"/>
              </a:rPr>
              <a:t>Reactive </a:t>
            </a:r>
            <a:r>
              <a:rPr lang="en-US" sz="2400" b="1" dirty="0" smtClean="0">
                <a:latin typeface="Open Sans Light"/>
                <a:cs typeface="Open Sans Light"/>
              </a:rPr>
              <a:t>Position</a:t>
            </a:r>
            <a:endParaRPr lang="en-US" sz="2400" b="1" dirty="0" smtClean="0">
              <a:latin typeface="Open Sans Light"/>
              <a:cs typeface="Open Sans Light"/>
            </a:endParaRPr>
          </a:p>
          <a:p>
            <a:pPr lvl="1" indent="-342900">
              <a:buFont typeface="+mj-lt"/>
              <a:buAutoNum type="alphaLcPeriod"/>
            </a:pPr>
            <a:r>
              <a:rPr lang="en-US" sz="2400" dirty="0" smtClean="0">
                <a:latin typeface="Open Sans Light"/>
                <a:cs typeface="Open Sans Light"/>
              </a:rPr>
              <a:t>Request that the landlord and its attorney make </a:t>
            </a:r>
            <a:r>
              <a:rPr lang="en-US" sz="2400" dirty="0">
                <a:latin typeface="Open Sans Light"/>
                <a:cs typeface="Open Sans Light"/>
              </a:rPr>
              <a:t>an appointment </a:t>
            </a:r>
            <a:r>
              <a:rPr lang="en-US" sz="2400" dirty="0" smtClean="0">
                <a:latin typeface="Open Sans Light"/>
                <a:cs typeface="Open Sans Light"/>
              </a:rPr>
              <a:t>with “planet reality” and delete </a:t>
            </a:r>
            <a:r>
              <a:rPr lang="en-US" sz="2400" dirty="0">
                <a:latin typeface="Open Sans Light"/>
                <a:cs typeface="Open Sans Light"/>
              </a:rPr>
              <a:t>the “give back free rent” language it attempted to back-door into your lease; </a:t>
            </a:r>
            <a:r>
              <a:rPr lang="en-US" sz="2400" dirty="0" smtClean="0">
                <a:latin typeface="Open Sans Light"/>
                <a:cs typeface="Open Sans Light"/>
              </a:rPr>
              <a:t>or </a:t>
            </a:r>
          </a:p>
          <a:p>
            <a:pPr lvl="1" indent="-342900">
              <a:buFont typeface="+mj-lt"/>
              <a:buAutoNum type="alphaLcPeriod"/>
            </a:pPr>
            <a:r>
              <a:rPr lang="en-US" sz="2400" dirty="0">
                <a:latin typeface="Open Sans Light"/>
                <a:cs typeface="Open Sans Light"/>
              </a:rPr>
              <a:t>H</a:t>
            </a:r>
            <a:r>
              <a:rPr lang="en-US" sz="2400" dirty="0" smtClean="0">
                <a:latin typeface="Open Sans Light"/>
                <a:cs typeface="Open Sans Light"/>
              </a:rPr>
              <a:t>ave </a:t>
            </a:r>
            <a:r>
              <a:rPr lang="en-US" sz="2400" dirty="0">
                <a:latin typeface="Open Sans Light"/>
                <a:cs typeface="Open Sans Light"/>
              </a:rPr>
              <a:t>it “sunset” </a:t>
            </a:r>
            <a:r>
              <a:rPr lang="en-US" sz="2400" dirty="0" smtClean="0">
                <a:latin typeface="Open Sans Light"/>
                <a:cs typeface="Open Sans Light"/>
              </a:rPr>
              <a:t>after </a:t>
            </a:r>
            <a:r>
              <a:rPr lang="en-US" sz="2400" dirty="0">
                <a:latin typeface="Open Sans Light"/>
                <a:cs typeface="Open Sans Light"/>
              </a:rPr>
              <a:t>a relatively </a:t>
            </a:r>
            <a:r>
              <a:rPr lang="en-US" sz="2400" dirty="0" smtClean="0">
                <a:latin typeface="Open Sans Light"/>
                <a:cs typeface="Open Sans Light"/>
              </a:rPr>
              <a:t>short </a:t>
            </a:r>
            <a:r>
              <a:rPr lang="en-US" sz="2400" dirty="0">
                <a:latin typeface="Open Sans Light"/>
                <a:cs typeface="Open Sans Light"/>
              </a:rPr>
              <a:t>period of time (i.e. 1-3 years from rent commencement).</a:t>
            </a:r>
          </a:p>
          <a:p>
            <a:pPr marL="0" indent="0" algn="just">
              <a:buNone/>
            </a:pPr>
            <a:endParaRPr lang="en-US" sz="1600" dirty="0" smtClean="0">
              <a:latin typeface="Open Sans Light"/>
              <a:cs typeface="Open Sans Light"/>
            </a:endParaRPr>
          </a:p>
          <a:p>
            <a:pPr marL="0" indent="0" algn="just">
              <a:buNone/>
            </a:pPr>
            <a:endParaRPr lang="en-US" sz="1600" dirty="0">
              <a:latin typeface="Open Sans Light"/>
              <a:cs typeface="Open Sans Light"/>
            </a:endParaRPr>
          </a:p>
          <a:p>
            <a:pPr marL="0" indent="0" algn="just">
              <a:buNone/>
            </a:pPr>
            <a:endParaRPr lang="en-US" sz="1500" dirty="0">
              <a:latin typeface="Open Sans Light"/>
              <a:cs typeface="Open Sans Light"/>
            </a:endParaRPr>
          </a:p>
        </p:txBody>
      </p:sp>
      <p:pic>
        <p:nvPicPr>
          <p:cNvPr id="5" name="Picture 4" descr="Leasing_REality_White-Grey-Yellow.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8156" y="6356932"/>
            <a:ext cx="846045" cy="475665"/>
          </a:xfrm>
          <a:prstGeom prst="rect">
            <a:avLst/>
          </a:prstGeom>
        </p:spPr>
      </p:pic>
    </p:spTree>
    <p:extLst>
      <p:ext uri="{BB962C8B-B14F-4D97-AF65-F5344CB8AC3E}">
        <p14:creationId xmlns:p14="http://schemas.microsoft.com/office/powerpoint/2010/main" val="381342699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8471"/>
          </a:xfrm>
        </p:spPr>
        <p:txBody>
          <a:bodyPr anchor="t">
            <a:noAutofit/>
          </a:bodyPr>
          <a:lstStyle/>
          <a:p>
            <a:r>
              <a:rPr lang="en-US" dirty="0" smtClean="0">
                <a:solidFill>
                  <a:srgbClr val="F7D10F"/>
                </a:solidFill>
                <a:latin typeface="Bank Gothic"/>
                <a:cs typeface="Bank Gothic"/>
              </a:rPr>
              <a:t>Conclusion</a:t>
            </a:r>
            <a:endParaRPr lang="en-US" dirty="0">
              <a:solidFill>
                <a:srgbClr val="F7D10F"/>
              </a:solidFill>
            </a:endParaRPr>
          </a:p>
        </p:txBody>
      </p:sp>
      <p:sp>
        <p:nvSpPr>
          <p:cNvPr id="3" name="Content Placeholder 2"/>
          <p:cNvSpPr>
            <a:spLocks noGrp="1"/>
          </p:cNvSpPr>
          <p:nvPr>
            <p:ph idx="1"/>
          </p:nvPr>
        </p:nvSpPr>
        <p:spPr>
          <a:xfrm>
            <a:off x="457200" y="1612330"/>
            <a:ext cx="8229600" cy="4131978"/>
          </a:xfrm>
        </p:spPr>
        <p:txBody>
          <a:bodyPr>
            <a:noAutofit/>
          </a:bodyPr>
          <a:lstStyle/>
          <a:p>
            <a:pPr marL="0" indent="0">
              <a:buNone/>
            </a:pPr>
            <a:r>
              <a:rPr lang="en-US" sz="2400" dirty="0">
                <a:latin typeface="Open Sans Light"/>
                <a:cs typeface="Open Sans Light"/>
              </a:rPr>
              <a:t>Tenants should know that regrettably most landlords are not big fans of Roger </a:t>
            </a:r>
            <a:r>
              <a:rPr lang="en-US" sz="2400" dirty="0" err="1" smtClean="0">
                <a:latin typeface="Open Sans Light"/>
                <a:cs typeface="Open Sans Light"/>
              </a:rPr>
              <a:t>Daltrey’s</a:t>
            </a:r>
            <a:r>
              <a:rPr lang="en-US" sz="2400" dirty="0" smtClean="0">
                <a:latin typeface="Open Sans Light"/>
                <a:cs typeface="Open Sans Light"/>
              </a:rPr>
              <a:t> </a:t>
            </a:r>
            <a:r>
              <a:rPr lang="en-US" sz="2400" dirty="0">
                <a:latin typeface="Open Sans Light"/>
                <a:cs typeface="Open Sans Light"/>
              </a:rPr>
              <a:t>&amp; Pete Townshend’s “I’m Free” mantra when it comes to their tight fisted generosity in doling out free rent concessions. </a:t>
            </a:r>
            <a:r>
              <a:rPr lang="en-US" sz="2400" dirty="0" smtClean="0">
                <a:latin typeface="Open Sans Light"/>
                <a:cs typeface="Open Sans Light"/>
              </a:rPr>
              <a:t>They instead </a:t>
            </a:r>
            <a:r>
              <a:rPr lang="en-US" sz="2400" dirty="0">
                <a:latin typeface="Open Sans Light"/>
                <a:cs typeface="Open Sans Light"/>
              </a:rPr>
              <a:t>prefer to channel other lyrics in the song, namely that when it comes to the concept of “freedom tastes of </a:t>
            </a:r>
            <a:r>
              <a:rPr lang="en-US" sz="2400" dirty="0" smtClean="0">
                <a:latin typeface="Open Sans Light"/>
                <a:cs typeface="Open Sans Light"/>
              </a:rPr>
              <a:t>reality.” </a:t>
            </a:r>
            <a:r>
              <a:rPr lang="en-US" sz="2400" dirty="0">
                <a:latin typeface="Open Sans Light"/>
                <a:cs typeface="Open Sans Light"/>
              </a:rPr>
              <a:t>T</a:t>
            </a:r>
            <a:r>
              <a:rPr lang="en-US" sz="2400" dirty="0" smtClean="0">
                <a:latin typeface="Open Sans Light"/>
                <a:cs typeface="Open Sans Light"/>
              </a:rPr>
              <a:t>he </a:t>
            </a:r>
            <a:r>
              <a:rPr lang="en-US" sz="2400" dirty="0">
                <a:latin typeface="Open Sans Light"/>
                <a:cs typeface="Open Sans Light"/>
              </a:rPr>
              <a:t>reality they refer to </a:t>
            </a:r>
            <a:r>
              <a:rPr lang="en-US" sz="2400" dirty="0" smtClean="0">
                <a:latin typeface="Open Sans Light"/>
                <a:cs typeface="Open Sans Light"/>
              </a:rPr>
              <a:t>being that of the </a:t>
            </a:r>
            <a:r>
              <a:rPr lang="en-US" sz="2400" dirty="0">
                <a:latin typeface="Open Sans Light"/>
                <a:cs typeface="Open Sans Light"/>
              </a:rPr>
              <a:t>tenant recognizing that a landlord’s concession dollars </a:t>
            </a:r>
            <a:r>
              <a:rPr lang="en-US" sz="2400" dirty="0" smtClean="0">
                <a:latin typeface="Open Sans Light"/>
                <a:cs typeface="Open Sans Light"/>
              </a:rPr>
              <a:t>are fungible and </a:t>
            </a:r>
            <a:r>
              <a:rPr lang="en-US" sz="2400" dirty="0">
                <a:latin typeface="Open Sans Light"/>
                <a:cs typeface="Open Sans Light"/>
              </a:rPr>
              <a:t>as such, the more </a:t>
            </a:r>
            <a:r>
              <a:rPr lang="en-US" sz="2400" dirty="0" smtClean="0">
                <a:latin typeface="Open Sans Light"/>
                <a:cs typeface="Open Sans Light"/>
              </a:rPr>
              <a:t>a tenant receives </a:t>
            </a:r>
            <a:r>
              <a:rPr lang="en-US" sz="2400" dirty="0">
                <a:latin typeface="Open Sans Light"/>
                <a:cs typeface="Open Sans Light"/>
              </a:rPr>
              <a:t>in free </a:t>
            </a:r>
            <a:r>
              <a:rPr lang="en-US" sz="2400" dirty="0" smtClean="0">
                <a:latin typeface="Open Sans Light"/>
                <a:cs typeface="Open Sans Light"/>
              </a:rPr>
              <a:t>rent, </a:t>
            </a:r>
            <a:r>
              <a:rPr lang="en-US" sz="2400" dirty="0">
                <a:latin typeface="Open Sans Light"/>
                <a:cs typeface="Open Sans Light"/>
              </a:rPr>
              <a:t>the less they will receive from the landlord </a:t>
            </a:r>
            <a:r>
              <a:rPr lang="en-US" sz="2400" dirty="0" smtClean="0">
                <a:latin typeface="Open Sans Light"/>
                <a:cs typeface="Open Sans Light"/>
              </a:rPr>
              <a:t>in terms of other concessions.</a:t>
            </a:r>
            <a:endParaRPr lang="en-US" sz="2400" dirty="0">
              <a:latin typeface="Open Sans Light"/>
              <a:cs typeface="Open Sans Light"/>
            </a:endParaRPr>
          </a:p>
          <a:p>
            <a:pPr marL="0" indent="0" algn="just">
              <a:buNone/>
            </a:pPr>
            <a:endParaRPr lang="en-US" sz="1600" dirty="0" smtClean="0">
              <a:latin typeface="Open Sans Light"/>
              <a:cs typeface="Open Sans Light"/>
            </a:endParaRPr>
          </a:p>
          <a:p>
            <a:pPr marL="0" indent="0" algn="just">
              <a:buNone/>
            </a:pPr>
            <a:endParaRPr lang="en-US" sz="1600" dirty="0">
              <a:latin typeface="Open Sans Light"/>
              <a:cs typeface="Open Sans Light"/>
            </a:endParaRPr>
          </a:p>
          <a:p>
            <a:pPr marL="0" indent="0" algn="just">
              <a:buNone/>
            </a:pPr>
            <a:endParaRPr lang="en-US" sz="1500" dirty="0">
              <a:latin typeface="Open Sans Light"/>
              <a:cs typeface="Open Sans Light"/>
            </a:endParaRPr>
          </a:p>
        </p:txBody>
      </p:sp>
      <p:pic>
        <p:nvPicPr>
          <p:cNvPr id="5" name="Picture 4" descr="Leasing_REality_White-Grey-Yellow.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8156" y="6356932"/>
            <a:ext cx="846045" cy="475665"/>
          </a:xfrm>
          <a:prstGeom prst="rect">
            <a:avLst/>
          </a:prstGeom>
        </p:spPr>
      </p:pic>
    </p:spTree>
    <p:extLst>
      <p:ext uri="{BB962C8B-B14F-4D97-AF65-F5344CB8AC3E}">
        <p14:creationId xmlns:p14="http://schemas.microsoft.com/office/powerpoint/2010/main" val="208816693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4"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43709" y="1528407"/>
            <a:ext cx="2351109" cy="1296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AGMB Logo_Blu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49376" y="5198600"/>
            <a:ext cx="2509401" cy="867705"/>
          </a:xfrm>
          <a:prstGeom prst="rect">
            <a:avLst/>
          </a:prstGeom>
        </p:spPr>
      </p:pic>
      <p:sp>
        <p:nvSpPr>
          <p:cNvPr id="7" name="TextBox 6"/>
          <p:cNvSpPr txBox="1"/>
          <p:nvPr/>
        </p:nvSpPr>
        <p:spPr>
          <a:xfrm>
            <a:off x="6583057" y="4934784"/>
            <a:ext cx="2430035" cy="338554"/>
          </a:xfrm>
          <a:prstGeom prst="rect">
            <a:avLst/>
          </a:prstGeom>
          <a:noFill/>
        </p:spPr>
        <p:txBody>
          <a:bodyPr wrap="square" rtlCol="0">
            <a:spAutoFit/>
          </a:bodyPr>
          <a:lstStyle/>
          <a:p>
            <a:pPr algn="ctr"/>
            <a:r>
              <a:rPr lang="en-US" sz="1600" dirty="0" smtClean="0">
                <a:solidFill>
                  <a:schemeClr val="bg1">
                    <a:lumMod val="65000"/>
                  </a:schemeClr>
                </a:solidFill>
                <a:latin typeface="Bank Gothic"/>
                <a:cs typeface="Bank Gothic"/>
              </a:rPr>
              <a:t>P</a:t>
            </a:r>
            <a:r>
              <a:rPr lang="en-US" sz="1400" dirty="0" smtClean="0">
                <a:solidFill>
                  <a:schemeClr val="bg1">
                    <a:lumMod val="65000"/>
                  </a:schemeClr>
                </a:solidFill>
                <a:latin typeface="Bank Gothic"/>
                <a:cs typeface="Bank Gothic"/>
              </a:rPr>
              <a:t>OWERED </a:t>
            </a:r>
            <a:r>
              <a:rPr lang="en-US" sz="1600" dirty="0" smtClean="0">
                <a:solidFill>
                  <a:schemeClr val="bg1">
                    <a:lumMod val="65000"/>
                  </a:schemeClr>
                </a:solidFill>
                <a:latin typeface="Bank Gothic"/>
                <a:cs typeface="Bank Gothic"/>
              </a:rPr>
              <a:t>B</a:t>
            </a:r>
            <a:r>
              <a:rPr lang="en-US" sz="1400" dirty="0" smtClean="0">
                <a:solidFill>
                  <a:schemeClr val="bg1">
                    <a:lumMod val="65000"/>
                  </a:schemeClr>
                </a:solidFill>
                <a:latin typeface="Bank Gothic"/>
                <a:cs typeface="Bank Gothic"/>
              </a:rPr>
              <a:t>Y</a:t>
            </a:r>
            <a:endParaRPr lang="en-US" sz="1400" dirty="0">
              <a:solidFill>
                <a:schemeClr val="bg1">
                  <a:lumMod val="65000"/>
                </a:schemeClr>
              </a:solidFill>
              <a:latin typeface="Bank Gothic"/>
              <a:cs typeface="Bank Gothic"/>
            </a:endParaRPr>
          </a:p>
        </p:txBody>
      </p:sp>
      <p:sp>
        <p:nvSpPr>
          <p:cNvPr id="3" name="TextBox 2"/>
          <p:cNvSpPr txBox="1"/>
          <p:nvPr/>
        </p:nvSpPr>
        <p:spPr>
          <a:xfrm>
            <a:off x="249494" y="5688703"/>
            <a:ext cx="5811226" cy="276999"/>
          </a:xfrm>
          <a:prstGeom prst="rect">
            <a:avLst/>
          </a:prstGeom>
          <a:noFill/>
        </p:spPr>
        <p:txBody>
          <a:bodyPr wrap="square" rtlCol="0">
            <a:spAutoFit/>
          </a:bodyPr>
          <a:lstStyle/>
          <a:p>
            <a:pPr algn="ctr"/>
            <a:r>
              <a:rPr lang="en-US" sz="1200" dirty="0" smtClean="0">
                <a:solidFill>
                  <a:srgbClr val="FFFFFF"/>
                </a:solidFill>
                <a:latin typeface="Montserrat ExtraLight"/>
                <a:cs typeface="Montserrat ExtraLight"/>
              </a:rPr>
              <a:t>NEW YORK      LONG ISLAND      LOS ANGELES</a:t>
            </a:r>
            <a:endParaRPr lang="en-US" sz="1100" dirty="0" smtClean="0">
              <a:solidFill>
                <a:srgbClr val="FFFFFF"/>
              </a:solidFill>
              <a:latin typeface="Montserrat ExtraLight"/>
              <a:cs typeface="Montserrat ExtraLight"/>
            </a:endParaRPr>
          </a:p>
        </p:txBody>
      </p:sp>
      <p:cxnSp>
        <p:nvCxnSpPr>
          <p:cNvPr id="9" name="Straight Connector 8"/>
          <p:cNvCxnSpPr/>
          <p:nvPr/>
        </p:nvCxnSpPr>
        <p:spPr>
          <a:xfrm>
            <a:off x="338074" y="5600608"/>
            <a:ext cx="5722646" cy="0"/>
          </a:xfrm>
          <a:prstGeom prst="line">
            <a:avLst/>
          </a:prstGeom>
          <a:ln w="6350"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2403070" y="5732613"/>
            <a:ext cx="0" cy="202786"/>
          </a:xfrm>
          <a:prstGeom prst="line">
            <a:avLst/>
          </a:prstGeom>
          <a:ln w="6350" cmpd="sng">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3715888" y="5732613"/>
            <a:ext cx="0" cy="202786"/>
          </a:xfrm>
          <a:prstGeom prst="line">
            <a:avLst/>
          </a:prstGeom>
          <a:ln w="6350" cmpd="sng">
            <a:solidFill>
              <a:srgbClr val="FFFFFF"/>
            </a:solidFill>
          </a:ln>
        </p:spPr>
        <p:style>
          <a:lnRef idx="2">
            <a:schemeClr val="accent1"/>
          </a:lnRef>
          <a:fillRef idx="0">
            <a:schemeClr val="accent1"/>
          </a:fillRef>
          <a:effectRef idx="1">
            <a:schemeClr val="accent1"/>
          </a:effectRef>
          <a:fontRef idx="minor">
            <a:schemeClr val="tx1"/>
          </a:fontRef>
        </p:style>
      </p:cxnSp>
      <p:pic>
        <p:nvPicPr>
          <p:cNvPr id="13" name="Picture 12" descr="Leasing_REality_ver3.2-2-final.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18131" y="3321476"/>
            <a:ext cx="2217998" cy="1133643"/>
          </a:xfrm>
          <a:prstGeom prst="rect">
            <a:avLst/>
          </a:prstGeom>
        </p:spPr>
      </p:pic>
      <p:sp>
        <p:nvSpPr>
          <p:cNvPr id="14" name="Title 1"/>
          <p:cNvSpPr txBox="1">
            <a:spLocks/>
          </p:cNvSpPr>
          <p:nvPr/>
        </p:nvSpPr>
        <p:spPr>
          <a:xfrm>
            <a:off x="182743" y="119326"/>
            <a:ext cx="8753385" cy="928471"/>
          </a:xfrm>
          <a:prstGeom prst="rect">
            <a:avLst/>
          </a:prstGeom>
        </p:spPr>
        <p:txBody>
          <a:bodyPr vert="horz" lIns="91440" tIns="45720" rIns="91440" bIns="45720" rtlCol="0" anchor="t">
            <a:normAutofit fontScale="92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solidFill>
                  <a:srgbClr val="F7D10F"/>
                </a:solidFill>
                <a:latin typeface="Bank Gothic"/>
                <a:cs typeface="Bank Gothic"/>
              </a:rPr>
              <a:t>Master Your Leasing Domain</a:t>
            </a:r>
            <a:endParaRPr lang="en-US" dirty="0">
              <a:solidFill>
                <a:srgbClr val="F7D10F"/>
              </a:solidFill>
            </a:endParaRPr>
          </a:p>
        </p:txBody>
      </p:sp>
      <p:sp>
        <p:nvSpPr>
          <p:cNvPr id="15" name="TextBox 14"/>
          <p:cNvSpPr txBox="1"/>
          <p:nvPr/>
        </p:nvSpPr>
        <p:spPr>
          <a:xfrm>
            <a:off x="1032498" y="5979892"/>
            <a:ext cx="4056893" cy="261610"/>
          </a:xfrm>
          <a:prstGeom prst="rect">
            <a:avLst/>
          </a:prstGeom>
          <a:noFill/>
        </p:spPr>
        <p:txBody>
          <a:bodyPr wrap="square" rtlCol="0">
            <a:spAutoFit/>
          </a:bodyPr>
          <a:lstStyle/>
          <a:p>
            <a:pPr algn="ctr"/>
            <a:r>
              <a:rPr lang="en-US" sz="1100" dirty="0">
                <a:solidFill>
                  <a:srgbClr val="FFFFFF"/>
                </a:solidFill>
                <a:latin typeface="Montserrat ExtraLight"/>
                <a:cs typeface="Montserrat ExtraLight"/>
                <a:hlinkClick r:id="rId6" tooltip="TheLeaseGuru@LeasingREality.com "/>
              </a:rPr>
              <a:t>TheLeaseGuru@</a:t>
            </a:r>
            <a:r>
              <a:rPr lang="en-US" sz="1100" dirty="0" smtClean="0">
                <a:solidFill>
                  <a:srgbClr val="FFFFFF"/>
                </a:solidFill>
                <a:latin typeface="Montserrat ExtraLight"/>
                <a:cs typeface="Montserrat ExtraLight"/>
                <a:hlinkClick r:id="rId6" tooltip="TheLeaseGuru@LeasingREality.com "/>
              </a:rPr>
              <a:t>LeasingREality.com</a:t>
            </a:r>
            <a:endParaRPr lang="en-US" dirty="0"/>
          </a:p>
        </p:txBody>
      </p:sp>
      <p:pic>
        <p:nvPicPr>
          <p:cNvPr id="17" name="Picture 16" descr="Leasing_REality_White-Grey-Yellow.ai"/>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08156" y="6356932"/>
            <a:ext cx="846045" cy="475665"/>
          </a:xfrm>
          <a:prstGeom prst="rect">
            <a:avLst/>
          </a:prstGeom>
        </p:spPr>
      </p:pic>
      <p:sp>
        <p:nvSpPr>
          <p:cNvPr id="18" name="Content Placeholder 2"/>
          <p:cNvSpPr txBox="1">
            <a:spLocks/>
          </p:cNvSpPr>
          <p:nvPr/>
        </p:nvSpPr>
        <p:spPr>
          <a:xfrm>
            <a:off x="338074" y="1174423"/>
            <a:ext cx="5722646" cy="4294105"/>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100" dirty="0" smtClean="0">
                <a:solidFill>
                  <a:srgbClr val="FFFFFF"/>
                </a:solidFill>
                <a:latin typeface="Open Sans Light"/>
                <a:cs typeface="Open Sans Light"/>
              </a:rPr>
              <a:t>All </a:t>
            </a:r>
            <a:r>
              <a:rPr lang="en-US" sz="1100" dirty="0">
                <a:solidFill>
                  <a:srgbClr val="FFFFFF"/>
                </a:solidFill>
                <a:latin typeface="Open Sans Light"/>
                <a:cs typeface="Open Sans Light"/>
              </a:rPr>
              <a:t>Rights </a:t>
            </a:r>
            <a:r>
              <a:rPr lang="en-US" sz="1100" dirty="0" smtClean="0">
                <a:solidFill>
                  <a:srgbClr val="FFFFFF"/>
                </a:solidFill>
                <a:latin typeface="Open Sans Light"/>
                <a:cs typeface="Open Sans Light"/>
              </a:rPr>
              <a:t>Reserved. </a:t>
            </a:r>
            <a:r>
              <a:rPr lang="de-DE" sz="1100" dirty="0" smtClean="0">
                <a:solidFill>
                  <a:srgbClr val="FFFFFF"/>
                </a:solidFill>
                <a:latin typeface="Open Sans Light"/>
                <a:cs typeface="Open Sans Light"/>
              </a:rPr>
              <a:t>© 2016 Leasing Reality LLC</a:t>
            </a:r>
            <a:endParaRPr lang="en-US" sz="1100" dirty="0">
              <a:solidFill>
                <a:srgbClr val="FFFFFF"/>
              </a:solidFill>
              <a:latin typeface="Open Sans Light"/>
              <a:cs typeface="Open Sans Light"/>
            </a:endParaRPr>
          </a:p>
          <a:p>
            <a:pPr algn="just"/>
            <a:r>
              <a:rPr lang="en-US" sz="1100" dirty="0">
                <a:solidFill>
                  <a:srgbClr val="FFFFFF"/>
                </a:solidFill>
                <a:latin typeface="Open Sans Light"/>
                <a:cs typeface="Open Sans Light"/>
              </a:rPr>
              <a:t> </a:t>
            </a:r>
          </a:p>
          <a:p>
            <a:pPr algn="just"/>
            <a:r>
              <a:rPr lang="en-US" sz="1100" dirty="0">
                <a:solidFill>
                  <a:srgbClr val="FFFFFF"/>
                </a:solidFill>
                <a:latin typeface="Open Sans Light"/>
                <a:cs typeface="Open Sans Light"/>
              </a:rPr>
              <a:t>Abrams </a:t>
            </a:r>
            <a:r>
              <a:rPr lang="en-US" sz="1100" dirty="0" err="1">
                <a:solidFill>
                  <a:srgbClr val="FFFFFF"/>
                </a:solidFill>
                <a:latin typeface="Open Sans Light"/>
                <a:cs typeface="Open Sans Light"/>
              </a:rPr>
              <a:t>Garfinkel</a:t>
            </a:r>
            <a:r>
              <a:rPr lang="en-US" sz="1100" dirty="0">
                <a:solidFill>
                  <a:srgbClr val="FFFFFF"/>
                </a:solidFill>
                <a:latin typeface="Open Sans Light"/>
                <a:cs typeface="Open Sans Light"/>
              </a:rPr>
              <a:t> Margolis Bergson, LLP (“AGMB”) and Leasing </a:t>
            </a:r>
            <a:r>
              <a:rPr lang="en-US" sz="1100" dirty="0" err="1">
                <a:solidFill>
                  <a:srgbClr val="FFFFFF"/>
                </a:solidFill>
                <a:latin typeface="Open Sans Light"/>
                <a:cs typeface="Open Sans Light"/>
              </a:rPr>
              <a:t>REality</a:t>
            </a:r>
            <a:r>
              <a:rPr lang="en-US" sz="1100" dirty="0">
                <a:solidFill>
                  <a:srgbClr val="FFFFFF"/>
                </a:solidFill>
                <a:latin typeface="Open Sans Light"/>
                <a:cs typeface="Open Sans Light"/>
              </a:rPr>
              <a:t> LLC, its owners, members, directors, employees, agents, affiliates, advisors, successors and assigns (including, without limitation, Larry H. </a:t>
            </a:r>
            <a:r>
              <a:rPr lang="en-US" sz="1100" dirty="0" smtClean="0">
                <a:solidFill>
                  <a:srgbClr val="FFFFFF"/>
                </a:solidFill>
                <a:latin typeface="Open Sans Light"/>
                <a:cs typeface="Open Sans Light"/>
              </a:rPr>
              <a:t>Haber), shall </a:t>
            </a:r>
            <a:r>
              <a:rPr lang="en-US" sz="1100" dirty="0">
                <a:solidFill>
                  <a:srgbClr val="FFFFFF"/>
                </a:solidFill>
                <a:latin typeface="Open Sans Light"/>
                <a:cs typeface="Open Sans Light"/>
              </a:rPr>
              <a:t>not be responsible for any errors or delays in the content of any video presentation, document or any information that is contained on our website(s) or for any actions taken in reliance thereon.</a:t>
            </a:r>
          </a:p>
          <a:p>
            <a:pPr algn="just"/>
            <a:r>
              <a:rPr lang="en-US" sz="1100" dirty="0">
                <a:solidFill>
                  <a:srgbClr val="FFFFFF"/>
                </a:solidFill>
                <a:latin typeface="Open Sans Light"/>
                <a:cs typeface="Open Sans Light"/>
              </a:rPr>
              <a:t> </a:t>
            </a:r>
          </a:p>
          <a:p>
            <a:pPr algn="just"/>
            <a:r>
              <a:rPr lang="en-US" sz="1100" dirty="0">
                <a:solidFill>
                  <a:srgbClr val="FFFFFF"/>
                </a:solidFill>
                <a:latin typeface="Open Sans Light"/>
                <a:cs typeface="Open Sans Light"/>
              </a:rPr>
              <a:t>Attorney Advertising: The content of this presentation and/or document is intended for informational purposes only. It is not intended to solicit business or to provide legal advice. Laws differ by jurisdiction, and the information within this presentation and/or document may not apply to every reader. You should not take, or refrain from taking, any legal action based upon the information contained in this presentation and/or document without first seeking professional counsel. Your use of the materials presented does not create an attorney-client relationship between you and Abrams </a:t>
            </a:r>
            <a:r>
              <a:rPr lang="en-US" sz="1100" dirty="0" err="1">
                <a:solidFill>
                  <a:srgbClr val="FFFFFF"/>
                </a:solidFill>
                <a:latin typeface="Open Sans Light"/>
                <a:cs typeface="Open Sans Light"/>
              </a:rPr>
              <a:t>Garfinkel</a:t>
            </a:r>
            <a:r>
              <a:rPr lang="en-US" sz="1100" dirty="0">
                <a:solidFill>
                  <a:srgbClr val="FFFFFF"/>
                </a:solidFill>
                <a:latin typeface="Open Sans Light"/>
                <a:cs typeface="Open Sans Light"/>
              </a:rPr>
              <a:t> Margolis Bergson, LLP, Larry H. </a:t>
            </a:r>
            <a:r>
              <a:rPr lang="en-US" sz="1100" dirty="0" smtClean="0">
                <a:solidFill>
                  <a:srgbClr val="FFFFFF"/>
                </a:solidFill>
                <a:latin typeface="Open Sans Light"/>
                <a:cs typeface="Open Sans Light"/>
              </a:rPr>
              <a:t>Haber</a:t>
            </a:r>
            <a:r>
              <a:rPr lang="en-US" sz="1100" dirty="0">
                <a:solidFill>
                  <a:srgbClr val="FFFFFF"/>
                </a:solidFill>
                <a:latin typeface="Open Sans Light"/>
                <a:cs typeface="Open Sans Light"/>
              </a:rPr>
              <a:t> </a:t>
            </a:r>
            <a:r>
              <a:rPr lang="en-US" sz="1100" dirty="0" smtClean="0">
                <a:solidFill>
                  <a:srgbClr val="FFFFFF"/>
                </a:solidFill>
                <a:latin typeface="Open Sans Light"/>
                <a:cs typeface="Open Sans Light"/>
              </a:rPr>
              <a:t>and</a:t>
            </a:r>
            <a:r>
              <a:rPr lang="en-US" sz="1100" dirty="0">
                <a:solidFill>
                  <a:srgbClr val="FFFFFF"/>
                </a:solidFill>
                <a:latin typeface="Open Sans Light"/>
                <a:cs typeface="Open Sans Light"/>
              </a:rPr>
              <a:t>/or any entity either of the foregoing are related to. Prior Results Do Not Guarantee Future Success</a:t>
            </a:r>
            <a:r>
              <a:rPr lang="en-US" sz="1100" dirty="0" smtClean="0">
                <a:solidFill>
                  <a:srgbClr val="FFFFFF"/>
                </a:solidFill>
                <a:latin typeface="Open Sans Light"/>
                <a:cs typeface="Open Sans Light"/>
              </a:rPr>
              <a:t>!</a:t>
            </a:r>
          </a:p>
          <a:p>
            <a:pPr algn="just"/>
            <a:endParaRPr lang="en-US" sz="1100" dirty="0">
              <a:solidFill>
                <a:srgbClr val="FFFFFF"/>
              </a:solidFill>
              <a:latin typeface="Open Sans Light"/>
              <a:cs typeface="Open Sans Light"/>
            </a:endParaRPr>
          </a:p>
          <a:p>
            <a:pPr algn="just"/>
            <a:r>
              <a:rPr lang="en-US" sz="1100" dirty="0" smtClean="0">
                <a:solidFill>
                  <a:srgbClr val="FFFFFF"/>
                </a:solidFill>
                <a:latin typeface="Open Sans Light"/>
                <a:cs typeface="Open Sans Light"/>
              </a:rPr>
              <a:t>All trade names, trademarks, service marks, logos and trade styles on this site and in the content of any video presentation, document or other information contained therein are owned by Leasing </a:t>
            </a:r>
            <a:r>
              <a:rPr lang="en-US" sz="1100" dirty="0" err="1" smtClean="0">
                <a:solidFill>
                  <a:srgbClr val="FFFFFF"/>
                </a:solidFill>
                <a:latin typeface="Open Sans Light"/>
                <a:cs typeface="Open Sans Light"/>
              </a:rPr>
              <a:t>REality</a:t>
            </a:r>
            <a:r>
              <a:rPr lang="en-US" sz="1100" dirty="0" smtClean="0">
                <a:solidFill>
                  <a:srgbClr val="FFFFFF"/>
                </a:solidFill>
                <a:latin typeface="Open Sans Light"/>
                <a:cs typeface="Open Sans Light"/>
              </a:rPr>
              <a:t> LLC and/or AGMB and/or their respective clients, sponsors, advertisers and/or designated charitable beneficiaries. Proper use is limited to use in connection with the products and services of the mark owner and no other use is permitted without the owner’s prior written permission.  </a:t>
            </a:r>
            <a:endParaRPr lang="en-US" sz="1100" dirty="0">
              <a:solidFill>
                <a:srgbClr val="FFFFFF"/>
              </a:solidFill>
              <a:latin typeface="Open Sans Light"/>
              <a:cs typeface="Open Sans Light"/>
            </a:endParaRPr>
          </a:p>
        </p:txBody>
      </p:sp>
    </p:spTree>
    <p:extLst>
      <p:ext uri="{BB962C8B-B14F-4D97-AF65-F5344CB8AC3E}">
        <p14:creationId xmlns:p14="http://schemas.microsoft.com/office/powerpoint/2010/main" val="416347630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3117681" y="1065862"/>
            <a:ext cx="2896668" cy="461665"/>
          </a:xfrm>
          <a:prstGeom prst="rect">
            <a:avLst/>
          </a:prstGeom>
          <a:noFill/>
        </p:spPr>
        <p:txBody>
          <a:bodyPr wrap="square" rtlCol="0">
            <a:spAutoFit/>
          </a:bodyPr>
          <a:lstStyle/>
          <a:p>
            <a:pPr algn="ctr"/>
            <a:r>
              <a:rPr lang="en-US" sz="2400" dirty="0" smtClean="0">
                <a:solidFill>
                  <a:schemeClr val="bg1">
                    <a:lumMod val="75000"/>
                  </a:schemeClr>
                </a:solidFill>
                <a:latin typeface="Bank Gothic"/>
                <a:cs typeface="Bank Gothic"/>
              </a:rPr>
              <a:t>P</a:t>
            </a:r>
            <a:r>
              <a:rPr lang="en-US" sz="2000" dirty="0" smtClean="0">
                <a:solidFill>
                  <a:schemeClr val="bg1">
                    <a:lumMod val="75000"/>
                  </a:schemeClr>
                </a:solidFill>
                <a:latin typeface="Bank Gothic"/>
                <a:cs typeface="Bank Gothic"/>
              </a:rPr>
              <a:t>OWERED </a:t>
            </a:r>
            <a:r>
              <a:rPr lang="en-US" sz="2400" dirty="0" smtClean="0">
                <a:solidFill>
                  <a:schemeClr val="bg1">
                    <a:lumMod val="75000"/>
                  </a:schemeClr>
                </a:solidFill>
                <a:latin typeface="Bank Gothic"/>
                <a:cs typeface="Bank Gothic"/>
              </a:rPr>
              <a:t>B</a:t>
            </a:r>
            <a:r>
              <a:rPr lang="en-US" sz="2000" dirty="0" smtClean="0">
                <a:solidFill>
                  <a:schemeClr val="bg1">
                    <a:lumMod val="75000"/>
                  </a:schemeClr>
                </a:solidFill>
                <a:latin typeface="Bank Gothic"/>
                <a:cs typeface="Bank Gothic"/>
              </a:rPr>
              <a:t>Y</a:t>
            </a:r>
            <a:endParaRPr lang="en-US" sz="2000" dirty="0">
              <a:solidFill>
                <a:schemeClr val="bg1">
                  <a:lumMod val="75000"/>
                </a:schemeClr>
              </a:solidFill>
              <a:latin typeface="Bank Gothic"/>
              <a:cs typeface="Bank Gothic"/>
            </a:endParaRPr>
          </a:p>
        </p:txBody>
      </p:sp>
      <p:sp>
        <p:nvSpPr>
          <p:cNvPr id="12" name="TextBox 11"/>
          <p:cNvSpPr txBox="1"/>
          <p:nvPr/>
        </p:nvSpPr>
        <p:spPr>
          <a:xfrm>
            <a:off x="117170" y="6621902"/>
            <a:ext cx="2896668" cy="215444"/>
          </a:xfrm>
          <a:prstGeom prst="rect">
            <a:avLst/>
          </a:prstGeom>
          <a:noFill/>
        </p:spPr>
        <p:txBody>
          <a:bodyPr wrap="square" rtlCol="0">
            <a:spAutoFit/>
          </a:bodyPr>
          <a:lstStyle/>
          <a:p>
            <a:r>
              <a:rPr lang="en-US" sz="800" dirty="0">
                <a:solidFill>
                  <a:schemeClr val="bg1">
                    <a:lumMod val="65000"/>
                  </a:schemeClr>
                </a:solidFill>
                <a:latin typeface="Open Sans"/>
                <a:cs typeface="Open Sans"/>
              </a:rPr>
              <a:t>All Rights </a:t>
            </a:r>
            <a:r>
              <a:rPr lang="en-US" sz="800" dirty="0" smtClean="0">
                <a:solidFill>
                  <a:schemeClr val="bg1">
                    <a:lumMod val="65000"/>
                  </a:schemeClr>
                </a:solidFill>
                <a:latin typeface="Open Sans"/>
                <a:cs typeface="Open Sans"/>
              </a:rPr>
              <a:t>Reserved.</a:t>
            </a:r>
            <a:endParaRPr lang="en-US" sz="800" dirty="0">
              <a:solidFill>
                <a:schemeClr val="bg1">
                  <a:lumMod val="65000"/>
                </a:schemeClr>
              </a:solidFill>
              <a:latin typeface="Open Sans"/>
              <a:cs typeface="Open Sans"/>
            </a:endParaRPr>
          </a:p>
        </p:txBody>
      </p:sp>
      <p:pic>
        <p:nvPicPr>
          <p:cNvPr id="4" name="Picture 3" descr="AGMB_Type_White_Outlin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1062" y="1412188"/>
            <a:ext cx="3928184" cy="1306847"/>
          </a:xfrm>
          <a:prstGeom prst="rect">
            <a:avLst/>
          </a:prstGeom>
        </p:spPr>
      </p:pic>
      <p:pic>
        <p:nvPicPr>
          <p:cNvPr id="5" name="Picture 4" descr="LARRY-HABER-tex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0920" y="3390848"/>
            <a:ext cx="5955851" cy="1785014"/>
          </a:xfrm>
          <a:prstGeom prst="rect">
            <a:avLst/>
          </a:prstGeom>
        </p:spPr>
      </p:pic>
      <p:pic>
        <p:nvPicPr>
          <p:cNvPr id="2" name="Picture 1" descr="Leasing_REality_White-Grey-Yellow.ai"/>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08156" y="6356932"/>
            <a:ext cx="846045" cy="475665"/>
          </a:xfrm>
          <a:prstGeom prst="rect">
            <a:avLst/>
          </a:prstGeom>
        </p:spPr>
      </p:pic>
    </p:spTree>
    <p:extLst>
      <p:ext uri="{BB962C8B-B14F-4D97-AF65-F5344CB8AC3E}">
        <p14:creationId xmlns:p14="http://schemas.microsoft.com/office/powerpoint/2010/main" val="343996634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72772"/>
          </a:xfrm>
        </p:spPr>
        <p:txBody>
          <a:bodyPr/>
          <a:lstStyle/>
          <a:p>
            <a:r>
              <a:rPr lang="en-US" spc="-300" dirty="0" smtClean="0">
                <a:solidFill>
                  <a:srgbClr val="F7D10F"/>
                </a:solidFill>
                <a:latin typeface="Bank Gothic"/>
                <a:cs typeface="Bank Gothic"/>
              </a:rPr>
              <a:t>T</a:t>
            </a:r>
            <a:r>
              <a:rPr lang="en-US" dirty="0" smtClean="0">
                <a:solidFill>
                  <a:srgbClr val="F7D10F"/>
                </a:solidFill>
                <a:latin typeface="Bank Gothic"/>
                <a:cs typeface="Bank Gothic"/>
              </a:rPr>
              <a:t>able of Contents</a:t>
            </a:r>
            <a:endParaRPr lang="en-US" dirty="0">
              <a:solidFill>
                <a:srgbClr val="F7D10F"/>
              </a:solidFill>
            </a:endParaRPr>
          </a:p>
        </p:txBody>
      </p:sp>
      <p:sp>
        <p:nvSpPr>
          <p:cNvPr id="3" name="Content Placeholder 2"/>
          <p:cNvSpPr>
            <a:spLocks noGrp="1"/>
          </p:cNvSpPr>
          <p:nvPr>
            <p:ph idx="1"/>
          </p:nvPr>
        </p:nvSpPr>
        <p:spPr>
          <a:xfrm>
            <a:off x="256245" y="1600200"/>
            <a:ext cx="8887756" cy="4525963"/>
          </a:xfrm>
        </p:spPr>
        <p:txBody>
          <a:bodyPr>
            <a:normAutofit fontScale="92500" lnSpcReduction="10000"/>
          </a:bodyPr>
          <a:lstStyle/>
          <a:p>
            <a:pPr marL="0" indent="0" defTabSz="7943850">
              <a:buNone/>
              <a:tabLst>
                <a:tab pos="8399463" algn="r"/>
              </a:tabLst>
            </a:pPr>
            <a:r>
              <a:rPr lang="en-US" sz="1700" dirty="0" smtClean="0">
                <a:solidFill>
                  <a:srgbClr val="000000"/>
                </a:solidFill>
                <a:latin typeface="Open Sans"/>
                <a:cs typeface="Open Sans"/>
              </a:rPr>
              <a:t>Introduction	</a:t>
            </a:r>
          </a:p>
          <a:p>
            <a:pPr marL="0" indent="0" defTabSz="7943850">
              <a:buNone/>
              <a:tabLst>
                <a:tab pos="8399463" algn="r"/>
              </a:tabLst>
            </a:pPr>
            <a:r>
              <a:rPr lang="en-US" sz="1700" dirty="0">
                <a:solidFill>
                  <a:srgbClr val="000000"/>
                </a:solidFill>
                <a:latin typeface="Open Sans"/>
                <a:cs typeface="Open Sans"/>
              </a:rPr>
              <a:t>	</a:t>
            </a:r>
          </a:p>
          <a:p>
            <a:pPr marL="0" indent="0" defTabSz="7943850">
              <a:buNone/>
              <a:tabLst>
                <a:tab pos="8399463" algn="r"/>
              </a:tabLst>
            </a:pPr>
            <a:r>
              <a:rPr lang="en-US" sz="1700" dirty="0" smtClean="0">
                <a:solidFill>
                  <a:srgbClr val="000000"/>
                </a:solidFill>
                <a:latin typeface="Open Sans"/>
                <a:cs typeface="Open Sans"/>
              </a:rPr>
              <a:t>Free Rent Considerations	</a:t>
            </a:r>
          </a:p>
          <a:p>
            <a:pPr marL="0" indent="0" defTabSz="7943850">
              <a:buNone/>
              <a:tabLst>
                <a:tab pos="8399463" algn="r"/>
              </a:tabLst>
            </a:pPr>
            <a:endParaRPr lang="en-US" sz="1700" dirty="0">
              <a:solidFill>
                <a:srgbClr val="000000"/>
              </a:solidFill>
              <a:latin typeface="Open Sans"/>
              <a:cs typeface="Open Sans"/>
            </a:endParaRPr>
          </a:p>
          <a:p>
            <a:pPr marL="0" indent="0" defTabSz="7943850">
              <a:buNone/>
              <a:tabLst>
                <a:tab pos="8399463" algn="r"/>
              </a:tabLst>
            </a:pPr>
            <a:r>
              <a:rPr lang="en-US" sz="1700" dirty="0" smtClean="0">
                <a:solidFill>
                  <a:srgbClr val="000000"/>
                </a:solidFill>
                <a:latin typeface="Open Sans"/>
                <a:cs typeface="Open Sans"/>
              </a:rPr>
              <a:t>Free Rent for an Existing Tenant	</a:t>
            </a:r>
          </a:p>
          <a:p>
            <a:pPr marL="0" indent="0" defTabSz="7943850">
              <a:buNone/>
              <a:tabLst>
                <a:tab pos="8399463" algn="r"/>
              </a:tabLst>
            </a:pPr>
            <a:endParaRPr lang="en-US" sz="1700" dirty="0">
              <a:solidFill>
                <a:srgbClr val="000000"/>
              </a:solidFill>
              <a:latin typeface="Open Sans"/>
              <a:cs typeface="Open Sans"/>
            </a:endParaRPr>
          </a:p>
          <a:p>
            <a:pPr marL="0" indent="0" defTabSz="7943850">
              <a:buNone/>
              <a:tabLst>
                <a:tab pos="8399463" algn="r"/>
              </a:tabLst>
            </a:pPr>
            <a:r>
              <a:rPr lang="en-US" sz="1700" dirty="0" smtClean="0">
                <a:solidFill>
                  <a:srgbClr val="000000"/>
                </a:solidFill>
                <a:latin typeface="Open Sans"/>
                <a:cs typeface="Open Sans"/>
              </a:rPr>
              <a:t>Free Rent vs. a Tenant Improvement Allowance 	</a:t>
            </a:r>
          </a:p>
          <a:p>
            <a:pPr marL="0" indent="0" defTabSz="7943850">
              <a:buNone/>
              <a:tabLst>
                <a:tab pos="8399463" algn="r"/>
              </a:tabLst>
            </a:pPr>
            <a:endParaRPr lang="en-US" sz="1700" dirty="0">
              <a:solidFill>
                <a:srgbClr val="000000"/>
              </a:solidFill>
              <a:latin typeface="Open Sans"/>
              <a:cs typeface="Open Sans"/>
            </a:endParaRPr>
          </a:p>
          <a:p>
            <a:pPr marL="0" indent="0" defTabSz="7943850">
              <a:buNone/>
              <a:tabLst>
                <a:tab pos="8399463" algn="r"/>
              </a:tabLst>
            </a:pPr>
            <a:r>
              <a:rPr lang="en-US" sz="1700" dirty="0" smtClean="0">
                <a:solidFill>
                  <a:srgbClr val="000000"/>
                </a:solidFill>
                <a:latin typeface="Open Sans"/>
                <a:cs typeface="Open Sans"/>
              </a:rPr>
              <a:t>There is No Such Thing as Something for Nothing	</a:t>
            </a:r>
          </a:p>
          <a:p>
            <a:pPr marL="0" indent="0" defTabSz="7943850">
              <a:buNone/>
              <a:tabLst>
                <a:tab pos="8399463" algn="r"/>
              </a:tabLst>
            </a:pPr>
            <a:endParaRPr lang="en-US" sz="1700" dirty="0">
              <a:solidFill>
                <a:srgbClr val="000000"/>
              </a:solidFill>
              <a:latin typeface="Open Sans"/>
              <a:cs typeface="Open Sans"/>
            </a:endParaRPr>
          </a:p>
          <a:p>
            <a:pPr marL="0" indent="0" defTabSz="7943850">
              <a:buNone/>
              <a:tabLst>
                <a:tab pos="8399463" algn="r"/>
              </a:tabLst>
            </a:pPr>
            <a:r>
              <a:rPr lang="en-US" sz="1700" dirty="0" smtClean="0">
                <a:solidFill>
                  <a:srgbClr val="000000"/>
                </a:solidFill>
                <a:latin typeface="Open Sans"/>
                <a:cs typeface="Open Sans"/>
              </a:rPr>
              <a:t>Conclusion</a:t>
            </a:r>
            <a:r>
              <a:rPr lang="en-US" sz="1700" dirty="0" smtClean="0">
                <a:latin typeface="Open Sans"/>
                <a:cs typeface="Open Sans"/>
              </a:rPr>
              <a:t>	</a:t>
            </a:r>
          </a:p>
          <a:p>
            <a:pPr marL="0" indent="0" defTabSz="7943850">
              <a:buNone/>
              <a:tabLst>
                <a:tab pos="8399463" algn="r"/>
              </a:tabLst>
            </a:pPr>
            <a:endParaRPr lang="en-US" sz="1600" dirty="0">
              <a:latin typeface="Open Sans"/>
              <a:cs typeface="Open Sans"/>
            </a:endParaRPr>
          </a:p>
          <a:p>
            <a:pPr marL="0" indent="0" defTabSz="7943850">
              <a:buNone/>
              <a:tabLst>
                <a:tab pos="8399463" algn="r"/>
              </a:tabLst>
            </a:pPr>
            <a:endParaRPr lang="en-US" sz="1600" dirty="0" smtClean="0">
              <a:latin typeface="Open Sans"/>
              <a:cs typeface="Open Sans"/>
            </a:endParaRPr>
          </a:p>
          <a:p>
            <a:pPr marL="0" indent="0" defTabSz="7943850">
              <a:buNone/>
              <a:tabLst>
                <a:tab pos="8399463" algn="r"/>
              </a:tabLst>
            </a:pPr>
            <a:endParaRPr lang="en-US" sz="1600" dirty="0">
              <a:latin typeface="Open Sans"/>
              <a:cs typeface="Open Sans"/>
            </a:endParaRPr>
          </a:p>
          <a:p>
            <a:pPr marL="0" indent="0" defTabSz="7943850">
              <a:buNone/>
              <a:tabLst>
                <a:tab pos="8399463" algn="r"/>
              </a:tabLst>
            </a:pPr>
            <a:endParaRPr lang="en-US" sz="1600" dirty="0" smtClean="0">
              <a:latin typeface="Open Sans"/>
              <a:cs typeface="Open Sans"/>
            </a:endParaRPr>
          </a:p>
          <a:p>
            <a:pPr marL="0" indent="0" defTabSz="7943850">
              <a:buNone/>
              <a:tabLst>
                <a:tab pos="8399463" algn="r"/>
              </a:tabLst>
            </a:pPr>
            <a:r>
              <a:rPr lang="en-US" sz="1600" dirty="0" smtClean="0">
                <a:latin typeface="Open Sans"/>
                <a:cs typeface="Open Sans"/>
              </a:rPr>
              <a:t> </a:t>
            </a:r>
            <a:r>
              <a:rPr lang="en-US" sz="1600" dirty="0">
                <a:latin typeface="Open Sans"/>
                <a:cs typeface="Open Sans"/>
              </a:rPr>
              <a:t>	</a:t>
            </a:r>
            <a:r>
              <a:rPr lang="en-US" sz="1600" dirty="0" smtClean="0">
                <a:latin typeface="Open Sans"/>
                <a:cs typeface="Open Sans"/>
              </a:rPr>
              <a:t>	</a:t>
            </a:r>
          </a:p>
          <a:p>
            <a:pPr marL="0" indent="0" defTabSz="7943850">
              <a:buNone/>
              <a:tabLst>
                <a:tab pos="8399463" algn="r"/>
              </a:tabLst>
            </a:pPr>
            <a:endParaRPr lang="en-US" sz="1600" dirty="0">
              <a:latin typeface="Open Sans"/>
              <a:cs typeface="Open Sans"/>
            </a:endParaRPr>
          </a:p>
          <a:p>
            <a:pPr marL="0" indent="0" defTabSz="7943850">
              <a:buNone/>
              <a:tabLst>
                <a:tab pos="8399463" algn="r"/>
              </a:tabLst>
            </a:pPr>
            <a:endParaRPr lang="en-US" sz="1600" dirty="0">
              <a:latin typeface="Open Sans"/>
              <a:cs typeface="Open Sans"/>
            </a:endParaRPr>
          </a:p>
        </p:txBody>
      </p:sp>
      <p:pic>
        <p:nvPicPr>
          <p:cNvPr id="4" name="Picture 3" descr="Leasing_REality_White-Grey-Yellow.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8156" y="6356932"/>
            <a:ext cx="846045" cy="475665"/>
          </a:xfrm>
          <a:prstGeom prst="rect">
            <a:avLst/>
          </a:prstGeom>
        </p:spPr>
      </p:pic>
    </p:spTree>
    <p:extLst>
      <p:ext uri="{BB962C8B-B14F-4D97-AF65-F5344CB8AC3E}">
        <p14:creationId xmlns:p14="http://schemas.microsoft.com/office/powerpoint/2010/main" val="339981048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8471"/>
          </a:xfrm>
        </p:spPr>
        <p:txBody>
          <a:bodyPr anchor="t"/>
          <a:lstStyle/>
          <a:p>
            <a:r>
              <a:rPr lang="en-US" dirty="0" smtClean="0">
                <a:solidFill>
                  <a:srgbClr val="F7D10F"/>
                </a:solidFill>
                <a:latin typeface="Bank Gothic"/>
                <a:cs typeface="Bank Gothic"/>
              </a:rPr>
              <a:t>Introduction</a:t>
            </a:r>
            <a:endParaRPr lang="en-US" dirty="0">
              <a:solidFill>
                <a:srgbClr val="F7D10F"/>
              </a:solidFill>
            </a:endParaRPr>
          </a:p>
        </p:txBody>
      </p:sp>
      <p:sp>
        <p:nvSpPr>
          <p:cNvPr id="3" name="Content Placeholder 2"/>
          <p:cNvSpPr>
            <a:spLocks noGrp="1"/>
          </p:cNvSpPr>
          <p:nvPr>
            <p:ph idx="1"/>
          </p:nvPr>
        </p:nvSpPr>
        <p:spPr>
          <a:xfrm>
            <a:off x="457200" y="1796469"/>
            <a:ext cx="8229600" cy="3708805"/>
          </a:xfrm>
        </p:spPr>
        <p:txBody>
          <a:bodyPr>
            <a:noAutofit/>
          </a:bodyPr>
          <a:lstStyle/>
          <a:p>
            <a:pPr marL="0" indent="0">
              <a:buNone/>
            </a:pPr>
            <a:r>
              <a:rPr lang="en-US" sz="2800" dirty="0">
                <a:latin typeface="Open Sans Light"/>
                <a:cs typeface="Open Sans Light"/>
              </a:rPr>
              <a:t>Whether negotiating a lease for a new location or a renewal of a tenant’s existing location, and regardless of </a:t>
            </a:r>
            <a:r>
              <a:rPr lang="en-US" sz="2800" dirty="0" smtClean="0">
                <a:latin typeface="Open Sans Light"/>
                <a:cs typeface="Open Sans Light"/>
              </a:rPr>
              <a:t>whether or not </a:t>
            </a:r>
            <a:r>
              <a:rPr lang="en-US" sz="2800" dirty="0">
                <a:latin typeface="Open Sans Light"/>
                <a:cs typeface="Open Sans Light"/>
              </a:rPr>
              <a:t>the deal is for an office, retail or industrial location, granting free rent </a:t>
            </a:r>
            <a:r>
              <a:rPr lang="en-US" sz="2800" dirty="0" smtClean="0">
                <a:latin typeface="Open Sans Light"/>
                <a:cs typeface="Open Sans Light"/>
              </a:rPr>
              <a:t>needs to </a:t>
            </a:r>
            <a:r>
              <a:rPr lang="en-US" sz="2800" dirty="0">
                <a:latin typeface="Open Sans Light"/>
                <a:cs typeface="Open Sans Light"/>
              </a:rPr>
              <a:t>be part of the equation.</a:t>
            </a:r>
          </a:p>
          <a:p>
            <a:pPr marL="0" indent="0" algn="just">
              <a:buNone/>
            </a:pPr>
            <a:endParaRPr lang="en-US" sz="1500" dirty="0">
              <a:latin typeface="Open Sans Light"/>
              <a:cs typeface="Open Sans Light"/>
            </a:endParaRPr>
          </a:p>
        </p:txBody>
      </p:sp>
      <p:pic>
        <p:nvPicPr>
          <p:cNvPr id="5" name="Picture 4" descr="Leasing_REality_White-Grey-Yellow.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8156" y="6356932"/>
            <a:ext cx="846045" cy="475665"/>
          </a:xfrm>
          <a:prstGeom prst="rect">
            <a:avLst/>
          </a:prstGeom>
        </p:spPr>
      </p:pic>
    </p:spTree>
    <p:extLst>
      <p:ext uri="{BB962C8B-B14F-4D97-AF65-F5344CB8AC3E}">
        <p14:creationId xmlns:p14="http://schemas.microsoft.com/office/powerpoint/2010/main" val="126081924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8471"/>
          </a:xfrm>
        </p:spPr>
        <p:txBody>
          <a:bodyPr anchor="t">
            <a:noAutofit/>
          </a:bodyPr>
          <a:lstStyle/>
          <a:p>
            <a:r>
              <a:rPr lang="en-US" sz="4000" dirty="0" smtClean="0">
                <a:solidFill>
                  <a:srgbClr val="F7D10F"/>
                </a:solidFill>
                <a:latin typeface="Bank Gothic"/>
                <a:cs typeface="Bank Gothic"/>
              </a:rPr>
              <a:t>Free Rent Considerations</a:t>
            </a:r>
            <a:endParaRPr lang="en-US" sz="4000" dirty="0">
              <a:solidFill>
                <a:srgbClr val="F7D10F"/>
              </a:solidFill>
            </a:endParaRPr>
          </a:p>
        </p:txBody>
      </p:sp>
      <p:sp>
        <p:nvSpPr>
          <p:cNvPr id="3" name="Content Placeholder 2"/>
          <p:cNvSpPr>
            <a:spLocks noGrp="1"/>
          </p:cNvSpPr>
          <p:nvPr>
            <p:ph idx="1"/>
          </p:nvPr>
        </p:nvSpPr>
        <p:spPr>
          <a:xfrm>
            <a:off x="457200" y="1405425"/>
            <a:ext cx="8229600" cy="4951507"/>
          </a:xfrm>
        </p:spPr>
        <p:txBody>
          <a:bodyPr>
            <a:noAutofit/>
          </a:bodyPr>
          <a:lstStyle/>
          <a:p>
            <a:pPr lvl="0">
              <a:buFont typeface="+mj-lt"/>
              <a:buAutoNum type="arabicPeriod"/>
            </a:pPr>
            <a:r>
              <a:rPr lang="en-US" sz="1800" b="1" dirty="0" smtClean="0">
                <a:latin typeface="Open Sans Light"/>
                <a:cs typeface="Open Sans Light"/>
              </a:rPr>
              <a:t>A </a:t>
            </a:r>
            <a:r>
              <a:rPr lang="en-US" sz="1800" b="1" dirty="0">
                <a:latin typeface="Open Sans Light"/>
                <a:cs typeface="Open Sans Light"/>
              </a:rPr>
              <a:t>few of the primary factors that determine how much free rent a </a:t>
            </a:r>
            <a:r>
              <a:rPr lang="en-US" sz="1800" b="1" dirty="0" smtClean="0">
                <a:latin typeface="Open Sans Light"/>
                <a:cs typeface="Open Sans Light"/>
              </a:rPr>
              <a:t>landlord </a:t>
            </a:r>
            <a:r>
              <a:rPr lang="en-US" sz="1800" b="1" dirty="0">
                <a:latin typeface="Open Sans Light"/>
                <a:cs typeface="Open Sans Light"/>
              </a:rPr>
              <a:t>may be willing to give are</a:t>
            </a:r>
            <a:r>
              <a:rPr lang="en-US" sz="1800" b="1" dirty="0" smtClean="0">
                <a:latin typeface="Open Sans Light"/>
                <a:cs typeface="Open Sans Light"/>
              </a:rPr>
              <a:t>:</a:t>
            </a:r>
          </a:p>
          <a:p>
            <a:pPr lvl="1">
              <a:buFont typeface="+mj-lt"/>
              <a:buAutoNum type="alphaLcPeriod"/>
            </a:pPr>
            <a:r>
              <a:rPr lang="en-US" sz="1800" dirty="0" smtClean="0">
                <a:latin typeface="Open Sans Light"/>
                <a:cs typeface="Open Sans Light"/>
              </a:rPr>
              <a:t>Current </a:t>
            </a:r>
            <a:r>
              <a:rPr lang="en-US" sz="1800" dirty="0">
                <a:latin typeface="Open Sans Light"/>
                <a:cs typeface="Open Sans Light"/>
              </a:rPr>
              <a:t>market </a:t>
            </a:r>
            <a:r>
              <a:rPr lang="en-US" sz="1800" dirty="0" smtClean="0">
                <a:latin typeface="Open Sans Light"/>
                <a:cs typeface="Open Sans Light"/>
              </a:rPr>
              <a:t>conditions</a:t>
            </a:r>
          </a:p>
          <a:p>
            <a:pPr lvl="1">
              <a:buFont typeface="+mj-lt"/>
              <a:buAutoNum type="alphaLcPeriod"/>
            </a:pPr>
            <a:r>
              <a:rPr lang="en-US" sz="1800" dirty="0" smtClean="0">
                <a:latin typeface="Open Sans Light"/>
                <a:cs typeface="Open Sans Light"/>
              </a:rPr>
              <a:t>Whether </a:t>
            </a:r>
            <a:r>
              <a:rPr lang="en-US" sz="1800" dirty="0">
                <a:latin typeface="Open Sans Light"/>
                <a:cs typeface="Open Sans Light"/>
              </a:rPr>
              <a:t>the lease is for office, retail or industrial </a:t>
            </a:r>
            <a:r>
              <a:rPr lang="en-US" sz="1800" dirty="0" smtClean="0">
                <a:latin typeface="Open Sans Light"/>
                <a:cs typeface="Open Sans Light"/>
              </a:rPr>
              <a:t>space</a:t>
            </a:r>
          </a:p>
          <a:p>
            <a:pPr lvl="2"/>
            <a:r>
              <a:rPr lang="en-US" sz="1800" dirty="0" smtClean="0">
                <a:latin typeface="Open Sans Light"/>
                <a:cs typeface="Open Sans Light"/>
              </a:rPr>
              <a:t>For </a:t>
            </a:r>
            <a:r>
              <a:rPr lang="en-US" sz="1800" dirty="0">
                <a:latin typeface="Open Sans Light"/>
                <a:cs typeface="Open Sans Light"/>
              </a:rPr>
              <a:t>retail transactions, given that in most instances the tenant and not the landlord is performing the majority of the </a:t>
            </a:r>
            <a:r>
              <a:rPr lang="en-US" sz="1800" dirty="0" smtClean="0">
                <a:latin typeface="Open Sans Light"/>
                <a:cs typeface="Open Sans Light"/>
              </a:rPr>
              <a:t>build out at its </a:t>
            </a:r>
            <a:r>
              <a:rPr lang="en-US" sz="1800" dirty="0">
                <a:latin typeface="Open Sans Light"/>
                <a:cs typeface="Open Sans Light"/>
              </a:rPr>
              <a:t>own expense, a strong argument can be made that </a:t>
            </a:r>
            <a:r>
              <a:rPr lang="en-US" sz="1800" dirty="0" smtClean="0">
                <a:latin typeface="Open Sans Light"/>
                <a:cs typeface="Open Sans Light"/>
              </a:rPr>
              <a:t>the tenant </a:t>
            </a:r>
            <a:r>
              <a:rPr lang="en-US" sz="1800" dirty="0">
                <a:latin typeface="Open Sans Light"/>
                <a:cs typeface="Open Sans Light"/>
              </a:rPr>
              <a:t>should receive a large amount of free rent to partially </a:t>
            </a:r>
            <a:r>
              <a:rPr lang="en-US" sz="1800" dirty="0" smtClean="0">
                <a:latin typeface="Open Sans Light"/>
                <a:cs typeface="Open Sans Light"/>
              </a:rPr>
              <a:t>compensate the </a:t>
            </a:r>
            <a:r>
              <a:rPr lang="en-US" sz="1800" dirty="0" smtClean="0">
                <a:latin typeface="Open Sans Light"/>
                <a:cs typeface="Open Sans Light"/>
              </a:rPr>
              <a:t>tenant for the </a:t>
            </a:r>
            <a:r>
              <a:rPr lang="en-US" sz="1800" dirty="0" smtClean="0">
                <a:latin typeface="Open Sans Light"/>
                <a:cs typeface="Open Sans Light"/>
              </a:rPr>
              <a:t>build out.</a:t>
            </a:r>
          </a:p>
          <a:p>
            <a:pPr marL="742950" lvl="2" indent="-284163">
              <a:buFont typeface="+mj-lt"/>
              <a:buAutoNum type="alphaLcPeriod" startAt="3"/>
            </a:pPr>
            <a:r>
              <a:rPr lang="en-US" sz="1800" dirty="0" smtClean="0">
                <a:latin typeface="Open Sans Light"/>
                <a:cs typeface="Open Sans Light"/>
              </a:rPr>
              <a:t>The </a:t>
            </a:r>
            <a:r>
              <a:rPr lang="en-US" sz="1800" dirty="0">
                <a:latin typeface="Open Sans Light"/>
                <a:cs typeface="Open Sans Light"/>
              </a:rPr>
              <a:t>other concessions you </a:t>
            </a:r>
            <a:r>
              <a:rPr lang="en-US" sz="1800" dirty="0" smtClean="0">
                <a:latin typeface="Open Sans Light"/>
                <a:cs typeface="Open Sans Light"/>
              </a:rPr>
              <a:t>hope to receive from the </a:t>
            </a:r>
            <a:r>
              <a:rPr lang="en-US" sz="1800" dirty="0" smtClean="0">
                <a:latin typeface="Open Sans Light"/>
                <a:cs typeface="Open Sans Light"/>
              </a:rPr>
              <a:t>landlord</a:t>
            </a:r>
          </a:p>
          <a:p>
            <a:pPr marL="742950" lvl="2" indent="-284163">
              <a:buFont typeface="+mj-lt"/>
              <a:buAutoNum type="alphaLcPeriod" startAt="3"/>
            </a:pPr>
            <a:r>
              <a:rPr lang="en-US" sz="1800" dirty="0" smtClean="0">
                <a:latin typeface="Open Sans Light"/>
                <a:cs typeface="Open Sans Light"/>
              </a:rPr>
              <a:t>The </a:t>
            </a:r>
            <a:r>
              <a:rPr lang="en-US" sz="1800" dirty="0">
                <a:latin typeface="Open Sans Light"/>
                <a:cs typeface="Open Sans Light"/>
              </a:rPr>
              <a:t>term of a tenant’s </a:t>
            </a:r>
            <a:r>
              <a:rPr lang="en-US" sz="1800" dirty="0" smtClean="0">
                <a:latin typeface="Open Sans Light"/>
                <a:cs typeface="Open Sans Light"/>
              </a:rPr>
              <a:t>lease</a:t>
            </a:r>
          </a:p>
          <a:p>
            <a:pPr marL="742950" lvl="2" indent="-284163">
              <a:buFont typeface="+mj-lt"/>
              <a:buAutoNum type="alphaLcPeriod" startAt="3"/>
            </a:pPr>
            <a:r>
              <a:rPr lang="en-US" sz="1800" dirty="0" smtClean="0">
                <a:latin typeface="Open Sans Light"/>
                <a:cs typeface="Open Sans Light"/>
              </a:rPr>
              <a:t>The </a:t>
            </a:r>
            <a:r>
              <a:rPr lang="en-US" sz="1800" dirty="0" smtClean="0">
                <a:latin typeface="Open Sans Light"/>
                <a:cs typeface="Open Sans Light"/>
              </a:rPr>
              <a:t>financial strength and/or track record of the tenant (and its </a:t>
            </a:r>
            <a:r>
              <a:rPr lang="en-US" sz="1800" dirty="0" smtClean="0">
                <a:latin typeface="Open Sans Light"/>
                <a:cs typeface="Open Sans Light"/>
              </a:rPr>
              <a:t>principals </a:t>
            </a:r>
            <a:r>
              <a:rPr lang="en-US" sz="1800" dirty="0" smtClean="0">
                <a:latin typeface="Open Sans Light"/>
                <a:cs typeface="Open Sans Light"/>
              </a:rPr>
              <a:t>if not a regionally or nationally known tenant</a:t>
            </a:r>
            <a:r>
              <a:rPr lang="en-US" sz="1800" dirty="0" smtClean="0">
                <a:latin typeface="Open Sans Light"/>
                <a:cs typeface="Open Sans Light"/>
              </a:rPr>
              <a:t>)</a:t>
            </a:r>
          </a:p>
          <a:p>
            <a:pPr marL="742950" lvl="2" indent="-284163">
              <a:buFont typeface="+mj-lt"/>
              <a:buAutoNum type="alphaLcPeriod" startAt="3"/>
            </a:pPr>
            <a:r>
              <a:rPr lang="en-US" sz="1800" dirty="0" smtClean="0">
                <a:latin typeface="Open Sans Light"/>
                <a:cs typeface="Open Sans Light"/>
              </a:rPr>
              <a:t>Whether </a:t>
            </a:r>
            <a:r>
              <a:rPr lang="en-US" sz="1800" dirty="0" smtClean="0">
                <a:latin typeface="Open Sans Light"/>
                <a:cs typeface="Open Sans Light"/>
              </a:rPr>
              <a:t>the landlord will be reimbursed for free rent granted by </a:t>
            </a:r>
            <a:r>
              <a:rPr lang="en-US" sz="1800" dirty="0" smtClean="0">
                <a:latin typeface="Open Sans Light"/>
                <a:cs typeface="Open Sans Light"/>
              </a:rPr>
              <a:t>the </a:t>
            </a:r>
            <a:r>
              <a:rPr lang="en-US" sz="1800" dirty="0" smtClean="0">
                <a:latin typeface="Open Sans Light"/>
                <a:cs typeface="Open Sans Light"/>
              </a:rPr>
              <a:t>tenant or its principals if the lease is terminated </a:t>
            </a:r>
            <a:r>
              <a:rPr lang="en-US" sz="1800" dirty="0" smtClean="0">
                <a:latin typeface="Open Sans Light"/>
                <a:cs typeface="Open Sans Light"/>
              </a:rPr>
              <a:t>early  </a:t>
            </a:r>
            <a:endParaRPr lang="en-US" sz="1800" dirty="0">
              <a:latin typeface="Open Sans Light"/>
              <a:cs typeface="Open Sans Light"/>
            </a:endParaRPr>
          </a:p>
        </p:txBody>
      </p:sp>
      <p:pic>
        <p:nvPicPr>
          <p:cNvPr id="5" name="Picture 4" descr="Leasing_REality_White-Grey-Yellow.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8156" y="6356932"/>
            <a:ext cx="846045" cy="475665"/>
          </a:xfrm>
          <a:prstGeom prst="rect">
            <a:avLst/>
          </a:prstGeom>
        </p:spPr>
      </p:pic>
    </p:spTree>
    <p:extLst>
      <p:ext uri="{BB962C8B-B14F-4D97-AF65-F5344CB8AC3E}">
        <p14:creationId xmlns:p14="http://schemas.microsoft.com/office/powerpoint/2010/main" val="75758689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62619" y="1428385"/>
            <a:ext cx="8229600" cy="4051176"/>
          </a:xfrm>
        </p:spPr>
        <p:txBody>
          <a:bodyPr>
            <a:noAutofit/>
          </a:bodyPr>
          <a:lstStyle/>
          <a:p>
            <a:pPr marL="458788" lvl="0" indent="-458788">
              <a:buFont typeface="+mj-lt"/>
              <a:buAutoNum type="arabicPeriod" startAt="2"/>
            </a:pPr>
            <a:r>
              <a:rPr lang="en-US" sz="2400" b="1" dirty="0" smtClean="0">
                <a:latin typeface="Open Sans Light"/>
                <a:cs typeface="Open Sans Light"/>
              </a:rPr>
              <a:t>No </a:t>
            </a:r>
            <a:r>
              <a:rPr lang="en-US" sz="2400" b="1" dirty="0" smtClean="0">
                <a:latin typeface="Open Sans Light"/>
                <a:cs typeface="Open Sans Light"/>
              </a:rPr>
              <a:t>True, Hard or Fast Rules of </a:t>
            </a:r>
            <a:r>
              <a:rPr lang="en-US" sz="2400" b="1" dirty="0" smtClean="0">
                <a:latin typeface="Open Sans Light"/>
                <a:cs typeface="Open Sans Light"/>
              </a:rPr>
              <a:t>Thumb</a:t>
            </a:r>
          </a:p>
          <a:p>
            <a:pPr marL="404813" lvl="0" indent="0">
              <a:buNone/>
            </a:pPr>
            <a:r>
              <a:rPr lang="en-US" sz="2400" dirty="0" smtClean="0">
                <a:latin typeface="Open Sans Light"/>
                <a:cs typeface="Open Sans Light"/>
              </a:rPr>
              <a:t>Depending </a:t>
            </a:r>
            <a:r>
              <a:rPr lang="en-US" sz="2400" dirty="0">
                <a:latin typeface="Open Sans Light"/>
                <a:cs typeface="Open Sans Light"/>
              </a:rPr>
              <a:t>on the deal </a:t>
            </a:r>
            <a:r>
              <a:rPr lang="en-US" sz="2400" dirty="0" smtClean="0">
                <a:latin typeface="Open Sans Light"/>
                <a:cs typeface="Open Sans Light"/>
              </a:rPr>
              <a:t>type, the market </a:t>
            </a:r>
            <a:r>
              <a:rPr lang="en-US" sz="2400" dirty="0">
                <a:latin typeface="Open Sans Light"/>
                <a:cs typeface="Open Sans Light"/>
              </a:rPr>
              <a:t>and other concessions being </a:t>
            </a:r>
            <a:r>
              <a:rPr lang="en-US" sz="2400" dirty="0" smtClean="0">
                <a:latin typeface="Open Sans Light"/>
                <a:cs typeface="Open Sans Light"/>
              </a:rPr>
              <a:t>granted </a:t>
            </a:r>
            <a:r>
              <a:rPr lang="en-US" sz="2400" dirty="0">
                <a:latin typeface="Open Sans Light"/>
                <a:cs typeface="Open Sans Light"/>
              </a:rPr>
              <a:t>to a tenant</a:t>
            </a:r>
            <a:r>
              <a:rPr lang="en-US" sz="2400" dirty="0" smtClean="0">
                <a:latin typeface="Open Sans Light"/>
                <a:cs typeface="Open Sans Light"/>
              </a:rPr>
              <a:t>:</a:t>
            </a:r>
          </a:p>
          <a:p>
            <a:pPr marL="919163" lvl="0" indent="-352425">
              <a:buFont typeface="+mj-lt"/>
              <a:buAutoNum type="alphaLcPeriod"/>
            </a:pPr>
            <a:r>
              <a:rPr lang="en-US" sz="2400" dirty="0" smtClean="0">
                <a:latin typeface="Open Sans Light"/>
                <a:cs typeface="Open Sans Light"/>
              </a:rPr>
              <a:t>It </a:t>
            </a:r>
            <a:r>
              <a:rPr lang="en-US" sz="2400" dirty="0">
                <a:latin typeface="Open Sans Light"/>
                <a:cs typeface="Open Sans Light"/>
              </a:rPr>
              <a:t>would not be unreasonable for a tenant locking in a 5 year deal to receive 2-5 months of free rent; </a:t>
            </a:r>
            <a:r>
              <a:rPr lang="en-US" sz="2400" dirty="0" smtClean="0">
                <a:latin typeface="Open Sans Light"/>
                <a:cs typeface="Open Sans Light"/>
              </a:rPr>
              <a:t>and</a:t>
            </a:r>
          </a:p>
          <a:p>
            <a:pPr marL="919163" lvl="0" indent="-352425">
              <a:buFont typeface="+mj-lt"/>
              <a:buAutoNum type="alphaLcPeriod"/>
            </a:pPr>
            <a:r>
              <a:rPr lang="en-US" sz="2400" dirty="0">
                <a:latin typeface="Open Sans Light"/>
                <a:cs typeface="Open Sans Light"/>
              </a:rPr>
              <a:t>T</a:t>
            </a:r>
            <a:r>
              <a:rPr lang="en-US" sz="2400" dirty="0" smtClean="0">
                <a:latin typeface="Open Sans Light"/>
                <a:cs typeface="Open Sans Light"/>
              </a:rPr>
              <a:t>hose </a:t>
            </a:r>
            <a:r>
              <a:rPr lang="en-US" sz="2400" dirty="0">
                <a:latin typeface="Open Sans Light"/>
                <a:cs typeface="Open Sans Light"/>
              </a:rPr>
              <a:t>committing to a 10 year deal to receive 4-9 months of free rent. </a:t>
            </a:r>
            <a:r>
              <a:rPr lang="en-US" sz="2400" dirty="0" smtClean="0">
                <a:latin typeface="Open Sans Light"/>
                <a:cs typeface="Open Sans Light"/>
              </a:rPr>
              <a:t>In some markets, tenants receive 1 month of free rent for each year of the lease term.</a:t>
            </a:r>
            <a:endParaRPr lang="en-US" sz="2400" dirty="0">
              <a:latin typeface="Open Sans Light"/>
              <a:cs typeface="Open Sans Light"/>
            </a:endParaRPr>
          </a:p>
        </p:txBody>
      </p:sp>
      <p:pic>
        <p:nvPicPr>
          <p:cNvPr id="5" name="Picture 4" descr="Leasing_REality_White-Grey-Yellow.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8156" y="6356932"/>
            <a:ext cx="846045" cy="475665"/>
          </a:xfrm>
          <a:prstGeom prst="rect">
            <a:avLst/>
          </a:prstGeom>
        </p:spPr>
      </p:pic>
      <p:sp>
        <p:nvSpPr>
          <p:cNvPr id="6" name="Title 1"/>
          <p:cNvSpPr>
            <a:spLocks noGrp="1"/>
          </p:cNvSpPr>
          <p:nvPr>
            <p:ph type="title"/>
          </p:nvPr>
        </p:nvSpPr>
        <p:spPr/>
        <p:txBody>
          <a:bodyPr anchor="t">
            <a:noAutofit/>
          </a:bodyPr>
          <a:lstStyle/>
          <a:p>
            <a:r>
              <a:rPr lang="en-US" sz="4000" dirty="0" smtClean="0">
                <a:solidFill>
                  <a:srgbClr val="F7D10F"/>
                </a:solidFill>
                <a:latin typeface="Bank Gothic"/>
                <a:cs typeface="Bank Gothic"/>
              </a:rPr>
              <a:t>Free Rent Considerations</a:t>
            </a:r>
            <a:endParaRPr lang="en-US" sz="4000" dirty="0">
              <a:solidFill>
                <a:srgbClr val="F7D10F"/>
              </a:solidFill>
            </a:endParaRPr>
          </a:p>
        </p:txBody>
      </p:sp>
    </p:spTree>
    <p:extLst>
      <p:ext uri="{BB962C8B-B14F-4D97-AF65-F5344CB8AC3E}">
        <p14:creationId xmlns:p14="http://schemas.microsoft.com/office/powerpoint/2010/main" val="405928535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7638"/>
            <a:ext cx="8229600" cy="4881168"/>
          </a:xfrm>
        </p:spPr>
        <p:txBody>
          <a:bodyPr>
            <a:noAutofit/>
          </a:bodyPr>
          <a:lstStyle/>
          <a:p>
            <a:pPr marL="404813" lvl="0" indent="-404813">
              <a:buFont typeface="+mj-lt"/>
              <a:buAutoNum type="arabicPeriod" startAt="3"/>
            </a:pPr>
            <a:r>
              <a:rPr lang="en-US" sz="2200" b="1" dirty="0" smtClean="0">
                <a:latin typeface="Open Sans Light"/>
                <a:cs typeface="Open Sans Light"/>
              </a:rPr>
              <a:t>Bifurcating </a:t>
            </a:r>
            <a:r>
              <a:rPr lang="en-US" sz="2200" b="1" dirty="0" smtClean="0">
                <a:latin typeface="Open Sans Light"/>
                <a:cs typeface="Open Sans Light"/>
              </a:rPr>
              <a:t>Free Rent</a:t>
            </a:r>
          </a:p>
          <a:p>
            <a:pPr marL="400050" lvl="1" indent="4763">
              <a:buNone/>
            </a:pPr>
            <a:r>
              <a:rPr lang="en-US" sz="2200" dirty="0">
                <a:latin typeface="Open Sans Light"/>
                <a:cs typeface="Open Sans Light"/>
              </a:rPr>
              <a:t>To make it more appealing for a landlord to be generous with offering free rent</a:t>
            </a:r>
            <a:r>
              <a:rPr lang="en-US" sz="2200" dirty="0" smtClean="0">
                <a:latin typeface="Open Sans Light"/>
                <a:cs typeface="Open Sans Light"/>
              </a:rPr>
              <a:t>:</a:t>
            </a:r>
          </a:p>
          <a:p>
            <a:pPr marL="914400" lvl="1" indent="-347663">
              <a:buFont typeface="+mj-lt"/>
              <a:buAutoNum type="alphaLcPeriod"/>
            </a:pPr>
            <a:r>
              <a:rPr lang="en-US" sz="2200" dirty="0" smtClean="0">
                <a:latin typeface="Open Sans Light"/>
                <a:cs typeface="Open Sans Light"/>
              </a:rPr>
              <a:t>When </a:t>
            </a:r>
            <a:r>
              <a:rPr lang="en-US" sz="2200" dirty="0">
                <a:latin typeface="Open Sans Light"/>
                <a:cs typeface="Open Sans Light"/>
              </a:rPr>
              <a:t>representing a tenant, instead of asking for 100% of it to be granted up-front, </a:t>
            </a:r>
            <a:r>
              <a:rPr lang="en-US" sz="2200" dirty="0" smtClean="0">
                <a:latin typeface="Open Sans Light"/>
                <a:cs typeface="Open Sans Light"/>
              </a:rPr>
              <a:t>it’s </a:t>
            </a:r>
            <a:r>
              <a:rPr lang="en-US" sz="2200" dirty="0">
                <a:latin typeface="Open Sans Light"/>
                <a:cs typeface="Open Sans Light"/>
              </a:rPr>
              <a:t>a good idea to bifurcate the free rent by spreading it out over a period of months, with a good portion </a:t>
            </a:r>
            <a:r>
              <a:rPr lang="en-US" sz="2200" dirty="0" smtClean="0">
                <a:latin typeface="Open Sans Light"/>
                <a:cs typeface="Open Sans Light"/>
              </a:rPr>
              <a:t>up-front </a:t>
            </a:r>
            <a:r>
              <a:rPr lang="en-US" sz="2200" dirty="0" smtClean="0">
                <a:latin typeface="Open Sans Light"/>
                <a:cs typeface="Open Sans Light"/>
              </a:rPr>
              <a:t>and the remaining balance </a:t>
            </a:r>
            <a:r>
              <a:rPr lang="en-US" sz="2200" dirty="0">
                <a:latin typeface="Open Sans Light"/>
                <a:cs typeface="Open Sans Light"/>
              </a:rPr>
              <a:t>in either full or ½ month </a:t>
            </a:r>
            <a:r>
              <a:rPr lang="en-US" sz="2200" dirty="0" smtClean="0">
                <a:latin typeface="Open Sans Light"/>
                <a:cs typeface="Open Sans Light"/>
              </a:rPr>
              <a:t>increments.</a:t>
            </a:r>
          </a:p>
          <a:p>
            <a:pPr marL="914400" lvl="1" indent="-347663">
              <a:buFont typeface="+mj-lt"/>
              <a:buAutoNum type="alphaLcPeriod"/>
            </a:pPr>
            <a:r>
              <a:rPr lang="en-US" sz="2200" dirty="0" smtClean="0">
                <a:latin typeface="Open Sans Light"/>
                <a:cs typeface="Open Sans Light"/>
              </a:rPr>
              <a:t>For </a:t>
            </a:r>
            <a:r>
              <a:rPr lang="en-US" sz="2200" dirty="0" smtClean="0">
                <a:latin typeface="Open Sans Light"/>
                <a:cs typeface="Open Sans Light"/>
              </a:rPr>
              <a:t>example: </a:t>
            </a:r>
            <a:r>
              <a:rPr lang="en-US" sz="2200" dirty="0" smtClean="0">
                <a:latin typeface="Open Sans Light"/>
                <a:cs typeface="Open Sans Light"/>
              </a:rPr>
              <a:t>Spread out 9 </a:t>
            </a:r>
            <a:r>
              <a:rPr lang="en-US" sz="2200" dirty="0" smtClean="0">
                <a:latin typeface="Open Sans Light"/>
                <a:cs typeface="Open Sans Light"/>
              </a:rPr>
              <a:t>months of free rent as 5 months up front, 2 months thereafter in ½ month increments and lastly, 1 month free in month 18 and another in month 30.</a:t>
            </a:r>
            <a:endParaRPr lang="en-US" sz="2200" dirty="0">
              <a:latin typeface="Open Sans Light"/>
              <a:cs typeface="Open Sans Light"/>
            </a:endParaRPr>
          </a:p>
        </p:txBody>
      </p:sp>
      <p:pic>
        <p:nvPicPr>
          <p:cNvPr id="5" name="Picture 4" descr="Leasing_REality_White-Grey-Yellow.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8156" y="6356932"/>
            <a:ext cx="846045" cy="475665"/>
          </a:xfrm>
          <a:prstGeom prst="rect">
            <a:avLst/>
          </a:prstGeom>
        </p:spPr>
      </p:pic>
      <p:sp>
        <p:nvSpPr>
          <p:cNvPr id="8" name="Title 1"/>
          <p:cNvSpPr>
            <a:spLocks noGrp="1"/>
          </p:cNvSpPr>
          <p:nvPr>
            <p:ph type="title"/>
          </p:nvPr>
        </p:nvSpPr>
        <p:spPr/>
        <p:txBody>
          <a:bodyPr anchor="t">
            <a:noAutofit/>
          </a:bodyPr>
          <a:lstStyle/>
          <a:p>
            <a:r>
              <a:rPr lang="en-US" sz="4000" dirty="0" smtClean="0">
                <a:solidFill>
                  <a:srgbClr val="F7D10F"/>
                </a:solidFill>
                <a:latin typeface="Bank Gothic"/>
                <a:cs typeface="Bank Gothic"/>
              </a:rPr>
              <a:t>Free Rent Considerations</a:t>
            </a:r>
            <a:endParaRPr lang="en-US" sz="4000" dirty="0">
              <a:solidFill>
                <a:srgbClr val="F7D10F"/>
              </a:solidFill>
            </a:endParaRPr>
          </a:p>
        </p:txBody>
      </p:sp>
    </p:spTree>
    <p:extLst>
      <p:ext uri="{BB962C8B-B14F-4D97-AF65-F5344CB8AC3E}">
        <p14:creationId xmlns:p14="http://schemas.microsoft.com/office/powerpoint/2010/main" val="117121289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92587"/>
            <a:ext cx="8229600" cy="928471"/>
          </a:xfrm>
        </p:spPr>
        <p:txBody>
          <a:bodyPr anchor="t">
            <a:noAutofit/>
          </a:bodyPr>
          <a:lstStyle/>
          <a:p>
            <a:r>
              <a:rPr lang="en-US" sz="3300" dirty="0" smtClean="0">
                <a:solidFill>
                  <a:srgbClr val="F7D10F"/>
                </a:solidFill>
                <a:latin typeface="Bank Gothic"/>
                <a:cs typeface="Bank Gothic"/>
              </a:rPr>
              <a:t>Free Rent for an Existing Tenant</a:t>
            </a:r>
            <a:endParaRPr lang="en-US" sz="3300" dirty="0">
              <a:solidFill>
                <a:srgbClr val="F7D10F"/>
              </a:solidFill>
            </a:endParaRPr>
          </a:p>
        </p:txBody>
      </p:sp>
      <p:sp>
        <p:nvSpPr>
          <p:cNvPr id="3" name="Content Placeholder 2"/>
          <p:cNvSpPr>
            <a:spLocks noGrp="1"/>
          </p:cNvSpPr>
          <p:nvPr>
            <p:ph idx="1"/>
          </p:nvPr>
        </p:nvSpPr>
        <p:spPr>
          <a:xfrm>
            <a:off x="457200" y="1487994"/>
            <a:ext cx="8229600" cy="3007607"/>
          </a:xfrm>
        </p:spPr>
        <p:txBody>
          <a:bodyPr>
            <a:noAutofit/>
          </a:bodyPr>
          <a:lstStyle/>
          <a:p>
            <a:pPr marL="458788" lvl="0" indent="-458788">
              <a:buFont typeface="+mj-lt"/>
              <a:buAutoNum type="arabicPeriod"/>
            </a:pPr>
            <a:r>
              <a:rPr lang="en-US" sz="2400" b="1" dirty="0" smtClean="0">
                <a:latin typeface="Open Sans Light"/>
                <a:cs typeface="Open Sans Light"/>
              </a:rPr>
              <a:t> Secure </a:t>
            </a:r>
            <a:r>
              <a:rPr lang="en-US" sz="2400" b="1" dirty="0">
                <a:latin typeface="Open Sans Light"/>
                <a:cs typeface="Open Sans Light"/>
              </a:rPr>
              <a:t>and Stable Cash Flow to a Landlord is </a:t>
            </a:r>
            <a:r>
              <a:rPr lang="en-US" sz="2400" b="1" dirty="0" smtClean="0">
                <a:latin typeface="Open Sans Light"/>
                <a:cs typeface="Open Sans Light"/>
              </a:rPr>
              <a:t>the     Equivalent </a:t>
            </a:r>
            <a:r>
              <a:rPr lang="en-US" sz="2400" b="1" dirty="0">
                <a:latin typeface="Open Sans Light"/>
                <a:cs typeface="Open Sans Light"/>
              </a:rPr>
              <a:t>of </a:t>
            </a:r>
            <a:r>
              <a:rPr lang="en-US" sz="2400" b="1" dirty="0" smtClean="0">
                <a:latin typeface="Open Sans Light"/>
                <a:cs typeface="Open Sans Light"/>
              </a:rPr>
              <a:t>the Oxygen a Landlord </a:t>
            </a:r>
            <a:r>
              <a:rPr lang="en-US" sz="2400" b="1" dirty="0" smtClean="0">
                <a:latin typeface="Open Sans Light"/>
                <a:cs typeface="Open Sans Light"/>
              </a:rPr>
              <a:t>Breathes</a:t>
            </a:r>
            <a:endParaRPr lang="en-US" sz="2400" b="1" dirty="0" smtClean="0">
              <a:latin typeface="Open Sans Light"/>
              <a:cs typeface="Open Sans Light"/>
            </a:endParaRPr>
          </a:p>
          <a:p>
            <a:pPr marL="1027113" lvl="1" indent="-392113">
              <a:buAutoNum type="alphaLcPeriod"/>
            </a:pPr>
            <a:r>
              <a:rPr lang="en-US" sz="2400" dirty="0" smtClean="0">
                <a:latin typeface="Open Sans Light"/>
                <a:cs typeface="Open Sans Light"/>
              </a:rPr>
              <a:t>Should an </a:t>
            </a:r>
            <a:r>
              <a:rPr lang="en-US" sz="2400" dirty="0">
                <a:latin typeface="Open Sans Light"/>
                <a:cs typeface="Open Sans Light"/>
              </a:rPr>
              <a:t>existing tenant </a:t>
            </a:r>
            <a:r>
              <a:rPr lang="en-US" sz="2400" dirty="0" smtClean="0">
                <a:latin typeface="Open Sans Light"/>
                <a:cs typeface="Open Sans Light"/>
              </a:rPr>
              <a:t>receive </a:t>
            </a:r>
            <a:r>
              <a:rPr lang="en-US" sz="2400" dirty="0">
                <a:latin typeface="Open Sans Light"/>
                <a:cs typeface="Open Sans Light"/>
              </a:rPr>
              <a:t>free rent on its </a:t>
            </a:r>
            <a:r>
              <a:rPr lang="en-US" sz="2400" dirty="0" smtClean="0">
                <a:latin typeface="Open Sans Light"/>
                <a:cs typeface="Open Sans Light"/>
              </a:rPr>
              <a:t>renewal</a:t>
            </a:r>
            <a:r>
              <a:rPr lang="en-US" sz="2400" dirty="0" smtClean="0">
                <a:latin typeface="Open Sans Light"/>
                <a:cs typeface="Open Sans Light"/>
              </a:rPr>
              <a:t>?</a:t>
            </a:r>
          </a:p>
          <a:p>
            <a:pPr marL="1027113" lvl="1" indent="-392113">
              <a:buAutoNum type="alphaLcPeriod"/>
            </a:pPr>
            <a:r>
              <a:rPr lang="en-US" sz="2400" dirty="0" smtClean="0">
                <a:latin typeface="Open Sans Light"/>
                <a:cs typeface="Open Sans Light"/>
              </a:rPr>
              <a:t>Brokers</a:t>
            </a:r>
            <a:r>
              <a:rPr lang="en-US" sz="2400" dirty="0">
                <a:latin typeface="Open Sans Light"/>
                <a:cs typeface="Open Sans Light"/>
              </a:rPr>
              <a:t>, landlords and tenants alike need to be cognizant of the downside of losing a tenant.</a:t>
            </a:r>
          </a:p>
          <a:p>
            <a:pPr marL="0" indent="0" algn="just">
              <a:buNone/>
            </a:pPr>
            <a:endParaRPr lang="en-US" sz="1600" dirty="0" smtClean="0">
              <a:latin typeface="Open Sans Light"/>
              <a:cs typeface="Open Sans Light"/>
            </a:endParaRPr>
          </a:p>
          <a:p>
            <a:pPr marL="0" indent="0" algn="just">
              <a:buNone/>
            </a:pPr>
            <a:endParaRPr lang="en-US" sz="1600" dirty="0">
              <a:latin typeface="Open Sans Light"/>
              <a:cs typeface="Open Sans Light"/>
            </a:endParaRPr>
          </a:p>
          <a:p>
            <a:pPr marL="0" indent="0" algn="just">
              <a:buNone/>
            </a:pPr>
            <a:endParaRPr lang="en-US" sz="1500" dirty="0">
              <a:latin typeface="Open Sans Light"/>
              <a:cs typeface="Open Sans Light"/>
            </a:endParaRPr>
          </a:p>
        </p:txBody>
      </p:sp>
      <p:pic>
        <p:nvPicPr>
          <p:cNvPr id="5" name="Picture 4" descr="Leasing_REality_White-Grey-Yellow.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8156" y="6356932"/>
            <a:ext cx="846045" cy="475665"/>
          </a:xfrm>
          <a:prstGeom prst="rect">
            <a:avLst/>
          </a:prstGeom>
        </p:spPr>
      </p:pic>
    </p:spTree>
    <p:extLst>
      <p:ext uri="{BB962C8B-B14F-4D97-AF65-F5344CB8AC3E}">
        <p14:creationId xmlns:p14="http://schemas.microsoft.com/office/powerpoint/2010/main" val="289851446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8471"/>
          </a:xfrm>
        </p:spPr>
        <p:txBody>
          <a:bodyPr anchor="t">
            <a:noAutofit/>
          </a:bodyPr>
          <a:lstStyle/>
          <a:p>
            <a:r>
              <a:rPr lang="en-US" sz="3300" dirty="0" smtClean="0">
                <a:solidFill>
                  <a:srgbClr val="F7D10F"/>
                </a:solidFill>
                <a:latin typeface="Bank Gothic"/>
                <a:cs typeface="Bank Gothic"/>
              </a:rPr>
              <a:t>Free Rent for an Existing Tenant</a:t>
            </a:r>
            <a:endParaRPr lang="en-US" sz="3300" dirty="0">
              <a:solidFill>
                <a:srgbClr val="F7D10F"/>
              </a:solidFill>
            </a:endParaRPr>
          </a:p>
        </p:txBody>
      </p:sp>
      <p:sp>
        <p:nvSpPr>
          <p:cNvPr id="3" name="Content Placeholder 2"/>
          <p:cNvSpPr>
            <a:spLocks noGrp="1"/>
          </p:cNvSpPr>
          <p:nvPr>
            <p:ph idx="1"/>
          </p:nvPr>
        </p:nvSpPr>
        <p:spPr>
          <a:xfrm>
            <a:off x="457200" y="1412629"/>
            <a:ext cx="8229600" cy="4308665"/>
          </a:xfrm>
        </p:spPr>
        <p:txBody>
          <a:bodyPr>
            <a:noAutofit/>
          </a:bodyPr>
          <a:lstStyle/>
          <a:p>
            <a:pPr marL="457200" lvl="0" indent="-457200">
              <a:buFont typeface="+mj-lt"/>
              <a:buAutoNum type="arabicPeriod" startAt="2"/>
              <a:tabLst>
                <a:tab pos="404813" algn="l"/>
              </a:tabLst>
            </a:pPr>
            <a:r>
              <a:rPr lang="en-US" sz="2200" b="1" dirty="0" smtClean="0">
                <a:solidFill>
                  <a:srgbClr val="000000"/>
                </a:solidFill>
                <a:latin typeface="Open Sans Light"/>
                <a:cs typeface="Open Sans Light"/>
              </a:rPr>
              <a:t>If </a:t>
            </a:r>
            <a:r>
              <a:rPr lang="en-US" sz="2200" b="1" dirty="0" smtClean="0">
                <a:solidFill>
                  <a:srgbClr val="000000"/>
                </a:solidFill>
                <a:latin typeface="Open Sans Light"/>
                <a:cs typeface="Open Sans Light"/>
              </a:rPr>
              <a:t>an </a:t>
            </a:r>
            <a:r>
              <a:rPr lang="en-US" sz="2200" b="1" dirty="0">
                <a:solidFill>
                  <a:srgbClr val="000000"/>
                </a:solidFill>
                <a:latin typeface="Open Sans Light"/>
                <a:cs typeface="Open Sans Light"/>
              </a:rPr>
              <a:t>existing tenant relocates to a competitor’s building</a:t>
            </a:r>
            <a:r>
              <a:rPr lang="en-US" sz="2200" b="1" dirty="0" smtClean="0">
                <a:solidFill>
                  <a:srgbClr val="000000"/>
                </a:solidFill>
                <a:latin typeface="Open Sans Light"/>
                <a:cs typeface="Open Sans Light"/>
              </a:rPr>
              <a:t>, among </a:t>
            </a:r>
            <a:r>
              <a:rPr lang="en-US" sz="2200" b="1" dirty="0">
                <a:solidFill>
                  <a:srgbClr val="000000"/>
                </a:solidFill>
                <a:latin typeface="Open Sans Light"/>
                <a:cs typeface="Open Sans Light"/>
              </a:rPr>
              <a:t>the many costs a landlord may incur </a:t>
            </a:r>
            <a:r>
              <a:rPr lang="en-US" sz="2200" b="1" dirty="0" smtClean="0">
                <a:solidFill>
                  <a:srgbClr val="000000"/>
                </a:solidFill>
                <a:latin typeface="Open Sans Light"/>
                <a:cs typeface="Open Sans Light"/>
              </a:rPr>
              <a:t>include</a:t>
            </a:r>
            <a:r>
              <a:rPr lang="en-US" sz="2200" b="1" dirty="0">
                <a:solidFill>
                  <a:srgbClr val="000000"/>
                </a:solidFill>
                <a:latin typeface="Open Sans Light"/>
                <a:cs typeface="Open Sans Light"/>
              </a:rPr>
              <a:t>:</a:t>
            </a:r>
          </a:p>
          <a:p>
            <a:pPr marL="973138" lvl="1" indent="-338138">
              <a:buFont typeface="+mj-lt"/>
              <a:buAutoNum type="alphaLcPeriod"/>
            </a:pPr>
            <a:r>
              <a:rPr lang="en-US" sz="2200" dirty="0">
                <a:latin typeface="Open Sans Light"/>
                <a:cs typeface="Open Sans Light"/>
              </a:rPr>
              <a:t>The costs associated with a tenant vacating </a:t>
            </a:r>
            <a:r>
              <a:rPr lang="en-US" sz="2200" dirty="0" smtClean="0">
                <a:latin typeface="Open Sans Light"/>
                <a:cs typeface="Open Sans Light"/>
              </a:rPr>
              <a:t>the space</a:t>
            </a:r>
            <a:r>
              <a:rPr lang="en-US" sz="2200" dirty="0">
                <a:latin typeface="Open Sans Light"/>
                <a:cs typeface="Open Sans Light"/>
              </a:rPr>
              <a:t>, such as loss of </a:t>
            </a:r>
            <a:r>
              <a:rPr lang="en-US" sz="2200" dirty="0" smtClean="0">
                <a:latin typeface="Open Sans Light"/>
                <a:cs typeface="Open Sans Light"/>
              </a:rPr>
              <a:t>revenue from a vacancy turnover;</a:t>
            </a:r>
            <a:endParaRPr lang="en-US" sz="2200" dirty="0">
              <a:latin typeface="Open Sans Light"/>
              <a:cs typeface="Open Sans Light"/>
            </a:endParaRPr>
          </a:p>
          <a:p>
            <a:pPr marL="973138" lvl="1" indent="-338138">
              <a:buFont typeface="+mj-lt"/>
              <a:buAutoNum type="alphaLcPeriod"/>
            </a:pPr>
            <a:r>
              <a:rPr lang="en-US" sz="2200" dirty="0">
                <a:latin typeface="Open Sans Light"/>
                <a:cs typeface="Open Sans Light"/>
              </a:rPr>
              <a:t>T</a:t>
            </a:r>
            <a:r>
              <a:rPr lang="en-US" sz="2200" dirty="0" smtClean="0">
                <a:latin typeface="Open Sans Light"/>
                <a:cs typeface="Open Sans Light"/>
              </a:rPr>
              <a:t>he </a:t>
            </a:r>
            <a:r>
              <a:rPr lang="en-US" sz="2200" dirty="0">
                <a:latin typeface="Open Sans Light"/>
                <a:cs typeface="Open Sans Light"/>
              </a:rPr>
              <a:t>payment of a full brokerage commission or even a 150% commission on </a:t>
            </a:r>
            <a:r>
              <a:rPr lang="en-US" sz="2200" dirty="0" smtClean="0">
                <a:latin typeface="Open Sans Light"/>
                <a:cs typeface="Open Sans Light"/>
              </a:rPr>
              <a:t>a new </a:t>
            </a:r>
            <a:r>
              <a:rPr lang="en-US" sz="2200" dirty="0">
                <a:latin typeface="Open Sans Light"/>
                <a:cs typeface="Open Sans Light"/>
              </a:rPr>
              <a:t>office deal with an “override” </a:t>
            </a:r>
            <a:r>
              <a:rPr lang="en-US" sz="2200" dirty="0" smtClean="0">
                <a:latin typeface="Open Sans Light"/>
                <a:cs typeface="Open Sans Light"/>
              </a:rPr>
              <a:t>vs. </a:t>
            </a:r>
            <a:r>
              <a:rPr lang="en-US" sz="2200" dirty="0">
                <a:latin typeface="Open Sans Light"/>
                <a:cs typeface="Open Sans Light"/>
              </a:rPr>
              <a:t>reduced or no brokerage </a:t>
            </a:r>
            <a:r>
              <a:rPr lang="en-US" sz="2200" dirty="0" smtClean="0">
                <a:latin typeface="Open Sans Light"/>
                <a:cs typeface="Open Sans Light"/>
              </a:rPr>
              <a:t>commissions on a renewal;</a:t>
            </a:r>
            <a:endParaRPr lang="en-US" sz="2200" dirty="0">
              <a:latin typeface="Open Sans Light"/>
              <a:cs typeface="Open Sans Light"/>
            </a:endParaRPr>
          </a:p>
          <a:p>
            <a:pPr marL="973138" lvl="1" indent="-338138">
              <a:buFont typeface="+mj-lt"/>
              <a:buAutoNum type="alphaLcPeriod"/>
            </a:pPr>
            <a:r>
              <a:rPr lang="en-US" sz="2200" dirty="0">
                <a:latin typeface="Open Sans Light"/>
                <a:cs typeface="Open Sans Light"/>
              </a:rPr>
              <a:t>L</a:t>
            </a:r>
            <a:r>
              <a:rPr lang="en-US" sz="2200" dirty="0" smtClean="0">
                <a:latin typeface="Open Sans Light"/>
                <a:cs typeface="Open Sans Light"/>
              </a:rPr>
              <a:t>egal </a:t>
            </a:r>
            <a:r>
              <a:rPr lang="en-US" sz="2200" dirty="0">
                <a:latin typeface="Open Sans Light"/>
                <a:cs typeface="Open Sans Light"/>
              </a:rPr>
              <a:t>and architectural fees and the possibility of providing both landlord’s work and a tenant improvement allowance; and</a:t>
            </a:r>
          </a:p>
          <a:p>
            <a:pPr marL="973138" lvl="1" indent="-338138">
              <a:buFont typeface="+mj-lt"/>
              <a:buAutoNum type="alphaLcPeriod"/>
            </a:pPr>
            <a:r>
              <a:rPr lang="en-US" sz="2200" dirty="0">
                <a:latin typeface="Open Sans Light"/>
                <a:cs typeface="Open Sans Light"/>
              </a:rPr>
              <a:t>G</a:t>
            </a:r>
            <a:r>
              <a:rPr lang="en-US" sz="2200" dirty="0" smtClean="0">
                <a:latin typeface="Open Sans Light"/>
                <a:cs typeface="Open Sans Light"/>
              </a:rPr>
              <a:t>ranting of greater free </a:t>
            </a:r>
            <a:r>
              <a:rPr lang="en-US" sz="2200" dirty="0">
                <a:latin typeface="Open Sans Light"/>
                <a:cs typeface="Open Sans Light"/>
              </a:rPr>
              <a:t>rent concessions.</a:t>
            </a:r>
          </a:p>
          <a:p>
            <a:pPr marL="0" indent="0" algn="just">
              <a:buNone/>
            </a:pPr>
            <a:endParaRPr lang="en-US" sz="1600" dirty="0" smtClean="0">
              <a:latin typeface="Open Sans Light"/>
              <a:cs typeface="Open Sans Light"/>
            </a:endParaRPr>
          </a:p>
          <a:p>
            <a:pPr marL="0" indent="0" algn="just">
              <a:buNone/>
            </a:pPr>
            <a:endParaRPr lang="en-US" sz="1600" dirty="0">
              <a:latin typeface="Open Sans Light"/>
              <a:cs typeface="Open Sans Light"/>
            </a:endParaRPr>
          </a:p>
          <a:p>
            <a:pPr marL="0" indent="0" algn="just">
              <a:buNone/>
            </a:pPr>
            <a:endParaRPr lang="en-US" sz="1500" dirty="0">
              <a:latin typeface="Open Sans Light"/>
              <a:cs typeface="Open Sans Light"/>
            </a:endParaRPr>
          </a:p>
        </p:txBody>
      </p:sp>
      <p:pic>
        <p:nvPicPr>
          <p:cNvPr id="5" name="Picture 4" descr="Leasing_REality_White-Grey-Yellow.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8156" y="6356932"/>
            <a:ext cx="846045" cy="475665"/>
          </a:xfrm>
          <a:prstGeom prst="rect">
            <a:avLst/>
          </a:prstGeom>
        </p:spPr>
      </p:pic>
    </p:spTree>
    <p:extLst>
      <p:ext uri="{BB962C8B-B14F-4D97-AF65-F5344CB8AC3E}">
        <p14:creationId xmlns:p14="http://schemas.microsoft.com/office/powerpoint/2010/main" val="86130301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BF7"/>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2072</TotalTime>
  <Words>1157</Words>
  <Application>Microsoft Macintosh PowerPoint</Application>
  <PresentationFormat>On-screen Show (4:3)</PresentationFormat>
  <Paragraphs>100</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Table of Contents</vt:lpstr>
      <vt:lpstr>Introduction</vt:lpstr>
      <vt:lpstr>Free Rent Considerations</vt:lpstr>
      <vt:lpstr>Free Rent Considerations</vt:lpstr>
      <vt:lpstr>Free Rent Considerations</vt:lpstr>
      <vt:lpstr>Free Rent for an Existing Tenant</vt:lpstr>
      <vt:lpstr>Free Rent for an Existing Tenant</vt:lpstr>
      <vt:lpstr>Free Rent for an Existing Tenant</vt:lpstr>
      <vt:lpstr>Free Rent vs.  a Tenant Improvement Allowance</vt:lpstr>
      <vt:lpstr>There is No Such Thing as  Something for Nothing</vt:lpstr>
      <vt:lpstr>There is No Such Thing as  Something for Nothing</vt:lpstr>
      <vt:lpstr>There is No Such Thing as  Something for Nothing</vt:lpstr>
      <vt:lpstr>Conclusion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LHH</dc:creator>
  <cp:lastModifiedBy>Ryan Haber</cp:lastModifiedBy>
  <cp:revision>147</cp:revision>
  <cp:lastPrinted>2016-10-13T15:18:03Z</cp:lastPrinted>
  <dcterms:created xsi:type="dcterms:W3CDTF">2016-10-05T19:30:25Z</dcterms:created>
  <dcterms:modified xsi:type="dcterms:W3CDTF">2016-12-21T23:27:24Z</dcterms:modified>
</cp:coreProperties>
</file>